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handoutMasterIdLst>
    <p:handoutMasterId r:id="rId15"/>
  </p:handoutMasterIdLst>
  <p:sldIdLst>
    <p:sldId id="1677" r:id="rId2"/>
    <p:sldId id="1676" r:id="rId3"/>
    <p:sldId id="1680" r:id="rId4"/>
    <p:sldId id="1681" r:id="rId5"/>
    <p:sldId id="1682" r:id="rId6"/>
    <p:sldId id="1683" r:id="rId7"/>
    <p:sldId id="1684" r:id="rId8"/>
    <p:sldId id="1685" r:id="rId9"/>
    <p:sldId id="1686" r:id="rId10"/>
    <p:sldId id="1687" r:id="rId11"/>
    <p:sldId id="1688" r:id="rId12"/>
    <p:sldId id="1678" r:id="rId13"/>
  </p:sldIdLst>
  <p:sldSz cx="9144000" cy="5143500" type="screen16x9"/>
  <p:notesSz cx="9144000" cy="6858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CC16"/>
    <a:srgbClr val="FBFBFB"/>
    <a:srgbClr val="FBBF65"/>
    <a:srgbClr val="912124"/>
    <a:srgbClr val="EEEEB2"/>
    <a:srgbClr val="FFFF99"/>
    <a:srgbClr val="000000"/>
    <a:srgbClr val="064F79"/>
    <a:srgbClr val="901A1D"/>
    <a:srgbClr val="E33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43" autoAdjust="0"/>
    <p:restoredTop sz="95814" autoAdjust="0"/>
  </p:normalViewPr>
  <p:slideViewPr>
    <p:cSldViewPr>
      <p:cViewPr varScale="1">
        <p:scale>
          <a:sx n="145" d="100"/>
          <a:sy n="145" d="100"/>
        </p:scale>
        <p:origin x="1032"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20" d="100"/>
          <a:sy n="120" d="100"/>
        </p:scale>
        <p:origin x="226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a:extLst>
              <a:ext uri="{FF2B5EF4-FFF2-40B4-BE49-F238E27FC236}">
                <a16:creationId xmlns:a16="http://schemas.microsoft.com/office/drawing/2014/main" id="{4E25BAD2-2D78-49EA-B6B4-AD8FFBB99B0E}"/>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tr-TR"/>
          </a:p>
        </p:txBody>
      </p:sp>
      <p:sp>
        <p:nvSpPr>
          <p:cNvPr id="3" name="Veri Yer Tutucusu 2">
            <a:extLst>
              <a:ext uri="{FF2B5EF4-FFF2-40B4-BE49-F238E27FC236}">
                <a16:creationId xmlns:a16="http://schemas.microsoft.com/office/drawing/2014/main" id="{A0BD8DAD-2864-42AF-8DB5-8E9389F432C7}"/>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8D54AFA5-DE9A-44B0-9EE6-FE9825655C8E}" type="datetimeFigureOut">
              <a:rPr lang="tr-TR" smtClean="0"/>
              <a:t>18.06.2023</a:t>
            </a:fld>
            <a:endParaRPr lang="tr-TR"/>
          </a:p>
        </p:txBody>
      </p:sp>
      <p:sp>
        <p:nvSpPr>
          <p:cNvPr id="4" name="Alt Bilgi Yer Tutucusu 3">
            <a:extLst>
              <a:ext uri="{FF2B5EF4-FFF2-40B4-BE49-F238E27FC236}">
                <a16:creationId xmlns:a16="http://schemas.microsoft.com/office/drawing/2014/main" id="{22A59187-FB2C-49B1-8EFC-933E38AA4A1E}"/>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lang="tr-TR"/>
          </a:p>
        </p:txBody>
      </p:sp>
      <p:sp>
        <p:nvSpPr>
          <p:cNvPr id="5" name="Slayt Numarası Yer Tutucusu 4">
            <a:extLst>
              <a:ext uri="{FF2B5EF4-FFF2-40B4-BE49-F238E27FC236}">
                <a16:creationId xmlns:a16="http://schemas.microsoft.com/office/drawing/2014/main" id="{F59A32A0-A744-45C4-8F25-E37F4FD14D1C}"/>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E1200007-CAA0-4334-9126-5E1E2F71083C}" type="slidenum">
              <a:rPr lang="tr-TR" smtClean="0"/>
              <a:t>‹#›</a:t>
            </a:fld>
            <a:endParaRPr lang="tr-TR"/>
          </a:p>
        </p:txBody>
      </p:sp>
    </p:spTree>
    <p:extLst>
      <p:ext uri="{BB962C8B-B14F-4D97-AF65-F5344CB8AC3E}">
        <p14:creationId xmlns:p14="http://schemas.microsoft.com/office/powerpoint/2010/main" val="2260726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93643BDF-AF46-4ECE-8D99-E0DA66F6F6AA}" type="datetimeFigureOut">
              <a:rPr lang="tr-TR" smtClean="0"/>
              <a:t>18.06.2023</a:t>
            </a:fld>
            <a:endParaRPr lang="tr-TR"/>
          </a:p>
        </p:txBody>
      </p:sp>
      <p:sp>
        <p:nvSpPr>
          <p:cNvPr id="4" name="Slayt Resmi Yer Tutucusu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82A84068-5100-46A0-97CB-390865B95CA5}" type="slidenum">
              <a:rPr lang="tr-TR" smtClean="0"/>
              <a:t>‹#›</a:t>
            </a:fld>
            <a:endParaRPr lang="tr-TR"/>
          </a:p>
        </p:txBody>
      </p:sp>
    </p:spTree>
    <p:extLst>
      <p:ext uri="{BB962C8B-B14F-4D97-AF65-F5344CB8AC3E}">
        <p14:creationId xmlns:p14="http://schemas.microsoft.com/office/powerpoint/2010/main" val="27425182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ee7ba3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ee7ba3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20648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ee7ba3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ee7ba3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592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ee7ba3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ee7ba3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00208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ee7ba3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ee7ba3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51248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ee7ba3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ee7ba3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2625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ee7ba3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ee7ba3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6809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ee7ba3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ee7ba3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244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ee7ba3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ee7ba3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8836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ee7ba3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ee7ba3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2839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ee7ba35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ee7ba35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18718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image" Target="../media/image3.tif"/><Relationship Id="rId1" Type="http://schemas.openxmlformats.org/officeDocument/2006/relationships/slideMaster" Target="../slideMasters/slideMaster1.xml"/><Relationship Id="rId6" Type="http://schemas.openxmlformats.org/officeDocument/2006/relationships/image" Target="../media/image7.tif"/><Relationship Id="rId5" Type="http://schemas.openxmlformats.org/officeDocument/2006/relationships/image" Target="../media/image6.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şlık">
    <p:spTree>
      <p:nvGrpSpPr>
        <p:cNvPr id="1" name=""/>
        <p:cNvGrpSpPr/>
        <p:nvPr/>
      </p:nvGrpSpPr>
      <p:grpSpPr>
        <a:xfrm>
          <a:off x="0" y="0"/>
          <a:ext cx="0" cy="0"/>
          <a:chOff x="0" y="0"/>
          <a:chExt cx="0" cy="0"/>
        </a:xfrm>
      </p:grpSpPr>
      <p:pic>
        <p:nvPicPr>
          <p:cNvPr id="4" name="3 Resim" descr="giris.jpg"/>
          <p:cNvPicPr>
            <a:picLocks noChangeAspect="1"/>
          </p:cNvPicPr>
          <p:nvPr userDrawn="1"/>
        </p:nvPicPr>
        <p:blipFill>
          <a:blip r:embed="rId2" cstate="print"/>
          <a:stretch>
            <a:fillRect/>
          </a:stretch>
        </p:blipFill>
        <p:spPr>
          <a:xfrm>
            <a:off x="0" y="0"/>
            <a:ext cx="9144000" cy="51435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şlık-logosuz">
    <p:spTree>
      <p:nvGrpSpPr>
        <p:cNvPr id="1" name=""/>
        <p:cNvGrpSpPr/>
        <p:nvPr/>
      </p:nvGrpSpPr>
      <p:grpSpPr>
        <a:xfrm>
          <a:off x="0" y="0"/>
          <a:ext cx="0" cy="0"/>
          <a:chOff x="0" y="0"/>
          <a:chExt cx="0" cy="0"/>
        </a:xfrm>
      </p:grpSpPr>
      <p:pic>
        <p:nvPicPr>
          <p:cNvPr id="4" name="3 Resim"/>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0" y="0"/>
            <a:ext cx="9144000" cy="5143500"/>
          </a:xfrm>
          <a:prstGeom prst="rect">
            <a:avLst/>
          </a:prstGeom>
        </p:spPr>
      </p:pic>
    </p:spTree>
    <p:extLst>
      <p:ext uri="{BB962C8B-B14F-4D97-AF65-F5344CB8AC3E}">
        <p14:creationId xmlns:p14="http://schemas.microsoft.com/office/powerpoint/2010/main" val="223189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reserve="1">
  <p:cSld name="ana düzen">
    <p:bg>
      <p:bgPr>
        <a:solidFill>
          <a:srgbClr val="22203F"/>
        </a:solidFill>
        <a:effectLst/>
      </p:bgPr>
    </p:bg>
    <p:spTree>
      <p:nvGrpSpPr>
        <p:cNvPr id="1" name=""/>
        <p:cNvGrpSpPr/>
        <p:nvPr/>
      </p:nvGrpSpPr>
      <p:grpSpPr>
        <a:xfrm>
          <a:off x="0" y="0"/>
          <a:ext cx="0" cy="0"/>
          <a:chOff x="0" y="0"/>
          <a:chExt cx="0" cy="0"/>
        </a:xfrm>
      </p:grpSpPr>
      <p:pic>
        <p:nvPicPr>
          <p:cNvPr id="91" name="Görüntü" descr="Görüntü"/>
          <p:cNvPicPr>
            <a:picLocks noChangeAspect="1"/>
          </p:cNvPicPr>
          <p:nvPr/>
        </p:nvPicPr>
        <p:blipFill>
          <a:blip r:embed="rId2"/>
          <a:stretch>
            <a:fillRect/>
          </a:stretch>
        </p:blipFill>
        <p:spPr>
          <a:xfrm>
            <a:off x="0" y="0"/>
            <a:ext cx="9144000" cy="5143500"/>
          </a:xfrm>
          <a:prstGeom prst="rect">
            <a:avLst/>
          </a:prstGeom>
          <a:ln w="12700">
            <a:miter lim="400000"/>
          </a:ln>
        </p:spPr>
      </p:pic>
      <p:pic>
        <p:nvPicPr>
          <p:cNvPr id="92" name="Görüntü" descr="Görüntü"/>
          <p:cNvPicPr>
            <a:picLocks noChangeAspect="1"/>
          </p:cNvPicPr>
          <p:nvPr/>
        </p:nvPicPr>
        <p:blipFill>
          <a:blip r:embed="rId3">
            <a:alphaModFix amt="55401"/>
          </a:blip>
          <a:srcRect b="2186"/>
          <a:stretch>
            <a:fillRect/>
          </a:stretch>
        </p:blipFill>
        <p:spPr>
          <a:xfrm>
            <a:off x="-22622" y="3350"/>
            <a:ext cx="9189225" cy="5136800"/>
          </a:xfrm>
          <a:prstGeom prst="rect">
            <a:avLst/>
          </a:prstGeom>
          <a:ln w="12700">
            <a:miter lim="400000"/>
          </a:ln>
        </p:spPr>
      </p:pic>
      <p:pic>
        <p:nvPicPr>
          <p:cNvPr id="93" name="Görüntü" descr="Görüntü"/>
          <p:cNvPicPr>
            <a:picLocks noChangeAspect="1"/>
          </p:cNvPicPr>
          <p:nvPr/>
        </p:nvPicPr>
        <p:blipFill>
          <a:blip r:embed="rId4"/>
          <a:srcRect r="44697"/>
          <a:stretch>
            <a:fillRect/>
          </a:stretch>
        </p:blipFill>
        <p:spPr>
          <a:xfrm>
            <a:off x="1028491" y="4739780"/>
            <a:ext cx="532934" cy="181891"/>
          </a:xfrm>
          <a:prstGeom prst="rect">
            <a:avLst/>
          </a:prstGeom>
          <a:ln w="12700">
            <a:miter lim="400000"/>
          </a:ln>
        </p:spPr>
      </p:pic>
      <p:pic>
        <p:nvPicPr>
          <p:cNvPr id="94" name="Görüntü" descr="Görüntü"/>
          <p:cNvPicPr>
            <a:picLocks noChangeAspect="1"/>
          </p:cNvPicPr>
          <p:nvPr/>
        </p:nvPicPr>
        <p:blipFill>
          <a:blip r:embed="rId5"/>
          <a:stretch>
            <a:fillRect/>
          </a:stretch>
        </p:blipFill>
        <p:spPr>
          <a:xfrm>
            <a:off x="8423549" y="232823"/>
            <a:ext cx="469178" cy="380604"/>
          </a:xfrm>
          <a:prstGeom prst="rect">
            <a:avLst/>
          </a:prstGeom>
          <a:ln w="12700">
            <a:miter lim="400000"/>
          </a:ln>
        </p:spPr>
      </p:pic>
      <p:sp>
        <p:nvSpPr>
          <p:cNvPr id="95" name="teknofest"/>
          <p:cNvSpPr txBox="1"/>
          <p:nvPr/>
        </p:nvSpPr>
        <p:spPr>
          <a:xfrm>
            <a:off x="1547336" y="4721444"/>
            <a:ext cx="442301" cy="20774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lvl1pPr>
              <a:defRPr sz="2000" spc="-19">
                <a:solidFill>
                  <a:srgbClr val="FFFFFF"/>
                </a:solidFill>
              </a:defRPr>
            </a:lvl1pPr>
          </a:lstStyle>
          <a:p>
            <a:r>
              <a:rPr sz="750" dirty="0" err="1"/>
              <a:t>teknofest</a:t>
            </a:r>
            <a:endParaRPr sz="750" dirty="0"/>
          </a:p>
        </p:txBody>
      </p:sp>
      <p:sp>
        <p:nvSpPr>
          <p:cNvPr id="96" name="teknofest.org"/>
          <p:cNvSpPr txBox="1"/>
          <p:nvPr/>
        </p:nvSpPr>
        <p:spPr>
          <a:xfrm>
            <a:off x="8390568" y="4837215"/>
            <a:ext cx="599267" cy="207749"/>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20" tIns="45720" rIns="45720" bIns="45720">
            <a:spAutoFit/>
          </a:bodyPr>
          <a:lstStyle/>
          <a:p>
            <a:pPr algn="r">
              <a:defRPr sz="2000" spc="-19">
                <a:solidFill>
                  <a:srgbClr val="FFFFFF"/>
                </a:solidFill>
              </a:defRPr>
            </a:pPr>
            <a:r>
              <a:rPr sz="750" b="1"/>
              <a:t>teknofest</a:t>
            </a:r>
            <a:r>
              <a:rPr sz="750" i="1"/>
              <a:t>.org</a:t>
            </a:r>
          </a:p>
        </p:txBody>
      </p:sp>
      <p:pic>
        <p:nvPicPr>
          <p:cNvPr id="97" name="Görüntü" descr="Görüntü"/>
          <p:cNvPicPr>
            <a:picLocks noChangeAspect="1"/>
          </p:cNvPicPr>
          <p:nvPr/>
        </p:nvPicPr>
        <p:blipFill>
          <a:blip r:embed="rId6"/>
          <a:stretch>
            <a:fillRect/>
          </a:stretch>
        </p:blipFill>
        <p:spPr>
          <a:xfrm>
            <a:off x="-61311" y="4340185"/>
            <a:ext cx="1139396" cy="786107"/>
          </a:xfrm>
          <a:prstGeom prst="rect">
            <a:avLst/>
          </a:prstGeom>
          <a:ln w="12700">
            <a:miter lim="400000"/>
          </a:ln>
        </p:spPr>
      </p:pic>
      <p:sp>
        <p:nvSpPr>
          <p:cNvPr id="98" name="Slayt Numarası"/>
          <p:cNvSpPr txBox="1">
            <a:spLocks noGrp="1"/>
          </p:cNvSpPr>
          <p:nvPr>
            <p:ph type="sldNum" sz="quarter" idx="2"/>
          </p:nvPr>
        </p:nvSpPr>
        <p:spPr>
          <a:xfrm>
            <a:off x="11785599" y="12344399"/>
            <a:ext cx="5689601" cy="736601"/>
          </a:xfrm>
          <a:prstGeom prst="rect">
            <a:avLst/>
          </a:prstGeom>
          <a:ln w="25400">
            <a:miter lim="400000"/>
          </a:ln>
        </p:spPr>
        <p:txBody>
          <a:bodyPr wrap="none" lIns="121919" tIns="121919" rIns="121919" bIns="121919"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r" defTabSz="24384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mn-lt"/>
                <a:ea typeface="+mn-ea"/>
                <a:cs typeface="+mn-cs"/>
                <a:sym typeface="Trebuchet MS"/>
              </a:defRPr>
            </a:lvl1pPr>
            <a:lvl2pPr marL="0" marR="0" indent="45720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Trebuchet MS"/>
              </a:defRPr>
            </a:lvl2pPr>
            <a:lvl3pPr marL="0" marR="0" indent="91440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Trebuchet MS"/>
              </a:defRPr>
            </a:lvl3pPr>
            <a:lvl4pPr marL="0" marR="0" indent="137160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Trebuchet MS"/>
              </a:defRPr>
            </a:lvl4pPr>
            <a:lvl5pPr marL="0" marR="0" indent="182880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Trebuchet MS"/>
              </a:defRPr>
            </a:lvl5pPr>
            <a:lvl6pPr marL="0" marR="0" indent="228600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Trebuchet MS"/>
              </a:defRPr>
            </a:lvl6pPr>
            <a:lvl7pPr marL="0" marR="0" indent="274320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Trebuchet MS"/>
              </a:defRPr>
            </a:lvl7pPr>
            <a:lvl8pPr marL="0" marR="0" indent="320040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Trebuchet MS"/>
              </a:defRPr>
            </a:lvl8pPr>
            <a:lvl9pPr marL="0" marR="0" indent="3657600" algn="l" defTabSz="2438400" rtl="0" fontAlgn="auto" latinLnBrk="0" hangingPunct="0">
              <a:lnSpc>
                <a:spcPct val="100000"/>
              </a:lnSpc>
              <a:spcBef>
                <a:spcPts val="0"/>
              </a:spcBef>
              <a:spcAft>
                <a:spcPts val="0"/>
              </a:spcAft>
              <a:buClrTx/>
              <a:buSzTx/>
              <a:buFontTx/>
              <a:buNone/>
              <a:tabLst/>
              <a:defRPr kumimoji="0" sz="4800" b="0" i="0" u="none" strike="noStrike" cap="none" spc="0" normalizeH="0" baseline="0">
                <a:ln>
                  <a:noFill/>
                </a:ln>
                <a:solidFill>
                  <a:srgbClr val="000000"/>
                </a:solidFill>
                <a:effectLst/>
                <a:uFillTx/>
                <a:latin typeface="+mn-lt"/>
                <a:ea typeface="+mn-ea"/>
                <a:cs typeface="+mn-cs"/>
                <a:sym typeface="Trebuchet MS"/>
              </a:defRPr>
            </a:lvl9pPr>
          </a:lstStyle>
          <a:p>
            <a:fld id="{86CB4B4D-7CA3-9044-876B-883B54F8677D}" type="slidenum">
              <a:rPr lang="tr-TR" smtClean="0"/>
              <a:pPr/>
              <a:t>‹#›</a:t>
            </a:fld>
            <a:endParaRPr/>
          </a:p>
        </p:txBody>
      </p:sp>
    </p:spTree>
    <p:extLst>
      <p:ext uri="{BB962C8B-B14F-4D97-AF65-F5344CB8AC3E}">
        <p14:creationId xmlns:p14="http://schemas.microsoft.com/office/powerpoint/2010/main" val="2670054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nofest">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C29781C9-D575-4FDA-9452-19EDB644BBC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vakıf+teknofest+7.YİL">
    <p:spTree>
      <p:nvGrpSpPr>
        <p:cNvPr id="1" name=""/>
        <p:cNvGrpSpPr/>
        <p:nvPr/>
      </p:nvGrpSpPr>
      <p:grpSpPr>
        <a:xfrm>
          <a:off x="0" y="0"/>
          <a:ext cx="0" cy="0"/>
          <a:chOff x="0" y="0"/>
          <a:chExt cx="0" cy="0"/>
        </a:xfrm>
      </p:grpSpPr>
      <p:pic>
        <p:nvPicPr>
          <p:cNvPr id="3" name="Resim 2">
            <a:extLst>
              <a:ext uri="{FF2B5EF4-FFF2-40B4-BE49-F238E27FC236}">
                <a16:creationId xmlns:a16="http://schemas.microsoft.com/office/drawing/2014/main" id="{58C7AEE1-F039-4ACC-8FFE-D2627F2C1EC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592" y="0"/>
            <a:ext cx="9144000" cy="5143500"/>
          </a:xfrm>
          <a:prstGeom prst="rect">
            <a:avLst/>
          </a:prstGeom>
        </p:spPr>
      </p:pic>
      <p:pic>
        <p:nvPicPr>
          <p:cNvPr id="4" name="Picture 3">
            <a:extLst>
              <a:ext uri="{FF2B5EF4-FFF2-40B4-BE49-F238E27FC236}">
                <a16:creationId xmlns:a16="http://schemas.microsoft.com/office/drawing/2014/main" id="{4FA77639-F1F4-A0E4-B1C0-A946E199AB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89956" y="4443958"/>
            <a:ext cx="764088" cy="532570"/>
          </a:xfrm>
          <a:prstGeom prst="rect">
            <a:avLst/>
          </a:prstGeom>
        </p:spPr>
      </p:pic>
      <p:sp>
        <p:nvSpPr>
          <p:cNvPr id="6" name="Dikdörtgen 5">
            <a:extLst>
              <a:ext uri="{FF2B5EF4-FFF2-40B4-BE49-F238E27FC236}">
                <a16:creationId xmlns:a16="http://schemas.microsoft.com/office/drawing/2014/main" id="{C98E46B5-CE8A-40E1-9150-52A5FD7972A1}"/>
              </a:ext>
            </a:extLst>
          </p:cNvPr>
          <p:cNvSpPr/>
          <p:nvPr userDrawn="1"/>
        </p:nvSpPr>
        <p:spPr>
          <a:xfrm>
            <a:off x="8172400" y="4587974"/>
            <a:ext cx="866980"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pic>
        <p:nvPicPr>
          <p:cNvPr id="5" name="Resim 4">
            <a:extLst>
              <a:ext uri="{FF2B5EF4-FFF2-40B4-BE49-F238E27FC236}">
                <a16:creationId xmlns:a16="http://schemas.microsoft.com/office/drawing/2014/main" id="{897ACA9E-6590-4C05-B403-AE511ECB7D73}"/>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028384" y="4649714"/>
            <a:ext cx="866980" cy="37030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Özel Düzen">
    <p:spTree>
      <p:nvGrpSpPr>
        <p:cNvPr id="1" name=""/>
        <p:cNvGrpSpPr/>
        <p:nvPr/>
      </p:nvGrpSpPr>
      <p:grpSpPr>
        <a:xfrm>
          <a:off x="0" y="0"/>
          <a:ext cx="0" cy="0"/>
          <a:chOff x="0" y="0"/>
          <a:chExt cx="0" cy="0"/>
        </a:xfrm>
      </p:grpSpPr>
      <p:pic>
        <p:nvPicPr>
          <p:cNvPr id="3" name="2 Resim" descr="iceriksayfalari-teknofest.jpg"/>
          <p:cNvPicPr>
            <a:picLocks noChangeAspect="1"/>
          </p:cNvPicPr>
          <p:nvPr userDrawn="1"/>
        </p:nvPicPr>
        <p:blipFill>
          <a:blip r:embed="rId2" cstate="print"/>
          <a:stretch>
            <a:fillRect/>
          </a:stretch>
        </p:blipFill>
        <p:spPr>
          <a:xfrm>
            <a:off x="0" y="-12253"/>
            <a:ext cx="9144000" cy="5143500"/>
          </a:xfrm>
          <a:prstGeom prst="rect">
            <a:avLst/>
          </a:prstGeom>
        </p:spPr>
      </p:pic>
    </p:spTree>
    <p:extLst>
      <p:ext uri="{BB962C8B-B14F-4D97-AF65-F5344CB8AC3E}">
        <p14:creationId xmlns:p14="http://schemas.microsoft.com/office/powerpoint/2010/main" val="39134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şekkür">
    <p:spTree>
      <p:nvGrpSpPr>
        <p:cNvPr id="1" name=""/>
        <p:cNvGrpSpPr/>
        <p:nvPr/>
      </p:nvGrpSpPr>
      <p:grpSpPr>
        <a:xfrm>
          <a:off x="0" y="0"/>
          <a:ext cx="0" cy="0"/>
          <a:chOff x="0" y="0"/>
          <a:chExt cx="0" cy="0"/>
        </a:xfrm>
      </p:grpSpPr>
      <p:pic>
        <p:nvPicPr>
          <p:cNvPr id="4" name="Resim 3">
            <a:extLst>
              <a:ext uri="{FF2B5EF4-FFF2-40B4-BE49-F238E27FC236}">
                <a16:creationId xmlns:a16="http://schemas.microsoft.com/office/drawing/2014/main" id="{B366352C-B6A6-4E0D-B9C1-BF23843508E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6" y="0"/>
            <a:ext cx="9141968" cy="5143500"/>
          </a:xfrm>
          <a:prstGeom prst="rect">
            <a:avLst/>
          </a:prstGeom>
        </p:spPr>
      </p:pic>
      <p:pic>
        <p:nvPicPr>
          <p:cNvPr id="3" name="Görüntü" descr="Görüntü">
            <a:extLst>
              <a:ext uri="{FF2B5EF4-FFF2-40B4-BE49-F238E27FC236}">
                <a16:creationId xmlns:a16="http://schemas.microsoft.com/office/drawing/2014/main" id="{2BC9045B-B565-42F7-8CE5-F6327A03FEB7}"/>
              </a:ext>
            </a:extLst>
          </p:cNvPr>
          <p:cNvPicPr>
            <a:picLocks noChangeAspect="1"/>
          </p:cNvPicPr>
          <p:nvPr userDrawn="1"/>
        </p:nvPicPr>
        <p:blipFill>
          <a:blip r:embed="rId3"/>
          <a:stretch>
            <a:fillRect/>
          </a:stretch>
        </p:blipFill>
        <p:spPr>
          <a:xfrm>
            <a:off x="8423549" y="232823"/>
            <a:ext cx="469178" cy="380604"/>
          </a:xfrm>
          <a:prstGeom prst="rect">
            <a:avLst/>
          </a:prstGeom>
          <a:ln w="12700">
            <a:miter lim="400000"/>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aşlık Slaydı">
  <p:cSld name="1_Başlık Slaydı">
    <p:spTree>
      <p:nvGrpSpPr>
        <p:cNvPr id="1" name="Shape 11"/>
        <p:cNvGrpSpPr/>
        <p:nvPr/>
      </p:nvGrpSpPr>
      <p:grpSpPr>
        <a:xfrm>
          <a:off x="0" y="0"/>
          <a:ext cx="0" cy="0"/>
          <a:chOff x="0" y="0"/>
          <a:chExt cx="0" cy="0"/>
        </a:xfrm>
      </p:grpSpPr>
      <p:pic>
        <p:nvPicPr>
          <p:cNvPr id="12" name="Google Shape;12;p2"/>
          <p:cNvPicPr preferRelativeResize="0"/>
          <p:nvPr/>
        </p:nvPicPr>
        <p:blipFill>
          <a:blip r:embed="rId2"/>
          <a:srcRect/>
          <a:stretch/>
        </p:blipFill>
        <p:spPr>
          <a:xfrm>
            <a:off x="0" y="311"/>
            <a:ext cx="9144000" cy="5142879"/>
          </a:xfrm>
          <a:prstGeom prst="rect">
            <a:avLst/>
          </a:prstGeom>
          <a:noFill/>
          <a:ln>
            <a:noFill/>
          </a:ln>
        </p:spPr>
      </p:pic>
      <p:pic>
        <p:nvPicPr>
          <p:cNvPr id="3" name="Resim 2" descr="iç mekan içeren bir resim&#10;&#10;Açıklama otomatik olarak oluşturuldu">
            <a:extLst>
              <a:ext uri="{FF2B5EF4-FFF2-40B4-BE49-F238E27FC236}">
                <a16:creationId xmlns:a16="http://schemas.microsoft.com/office/drawing/2014/main" id="{1C46F716-6AD4-7DB9-B421-00F7213A4E49}"/>
              </a:ext>
            </a:extLst>
          </p:cNvPr>
          <p:cNvPicPr>
            <a:picLocks noChangeAspect="1"/>
          </p:cNvPicPr>
          <p:nvPr userDrawn="1"/>
        </p:nvPicPr>
        <p:blipFill>
          <a:blip r:embed="rId3"/>
          <a:stretch>
            <a:fillRect/>
          </a:stretch>
        </p:blipFill>
        <p:spPr>
          <a:xfrm>
            <a:off x="0" y="0"/>
            <a:ext cx="9144000" cy="5143500"/>
          </a:xfrm>
          <a:prstGeom prst="rect">
            <a:avLst/>
          </a:prstGeom>
        </p:spPr>
      </p:pic>
      <p:pic>
        <p:nvPicPr>
          <p:cNvPr id="5" name="Google Shape;13;p2" descr="Görüntü">
            <a:extLst>
              <a:ext uri="{FF2B5EF4-FFF2-40B4-BE49-F238E27FC236}">
                <a16:creationId xmlns:a16="http://schemas.microsoft.com/office/drawing/2014/main" id="{33158209-6455-1E93-2890-F56ED064A1BA}"/>
              </a:ext>
            </a:extLst>
          </p:cNvPr>
          <p:cNvPicPr preferRelativeResize="0"/>
          <p:nvPr userDrawn="1"/>
        </p:nvPicPr>
        <p:blipFill rotWithShape="1">
          <a:blip r:embed="rId4">
            <a:alphaModFix/>
          </a:blip>
          <a:srcRect/>
          <a:stretch/>
        </p:blipFill>
        <p:spPr>
          <a:xfrm>
            <a:off x="1117400" y="1541400"/>
            <a:ext cx="2745716" cy="1894361"/>
          </a:xfrm>
          <a:prstGeom prst="rect">
            <a:avLst/>
          </a:prstGeom>
          <a:noFill/>
          <a:ln>
            <a:noFill/>
          </a:ln>
        </p:spPr>
      </p:pic>
    </p:spTree>
    <p:extLst>
      <p:ext uri="{BB962C8B-B14F-4D97-AF65-F5344CB8AC3E}">
        <p14:creationId xmlns:p14="http://schemas.microsoft.com/office/powerpoint/2010/main" val="3716288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eşekkürler">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870D1051-719B-43D5-D0BF-38FF31CC2AF8}"/>
              </a:ext>
            </a:extLst>
          </p:cNvPr>
          <p:cNvPicPr>
            <a:picLocks noChangeAspect="1"/>
          </p:cNvPicPr>
          <p:nvPr userDrawn="1"/>
        </p:nvPicPr>
        <p:blipFill>
          <a:blip r:embed="rId2"/>
          <a:srcRect/>
          <a:stretch/>
        </p:blipFill>
        <p:spPr>
          <a:xfrm>
            <a:off x="0" y="311"/>
            <a:ext cx="9144000" cy="5142879"/>
          </a:xfrm>
          <a:prstGeom prst="rect">
            <a:avLst/>
          </a:prstGeom>
        </p:spPr>
      </p:pic>
      <p:pic>
        <p:nvPicPr>
          <p:cNvPr id="8" name="Görüntü" descr="Görüntü">
            <a:extLst>
              <a:ext uri="{FF2B5EF4-FFF2-40B4-BE49-F238E27FC236}">
                <a16:creationId xmlns:a16="http://schemas.microsoft.com/office/drawing/2014/main" id="{9046FA5A-3345-E01A-1559-E10CDAFDD695}"/>
              </a:ext>
            </a:extLst>
          </p:cNvPr>
          <p:cNvPicPr>
            <a:picLocks noChangeAspect="1"/>
          </p:cNvPicPr>
          <p:nvPr userDrawn="1"/>
        </p:nvPicPr>
        <p:blipFill>
          <a:blip r:embed="rId3"/>
          <a:stretch>
            <a:fillRect/>
          </a:stretch>
        </p:blipFill>
        <p:spPr>
          <a:xfrm>
            <a:off x="8424405" y="232304"/>
            <a:ext cx="469283" cy="380689"/>
          </a:xfrm>
          <a:prstGeom prst="rect">
            <a:avLst/>
          </a:prstGeom>
          <a:ln w="12700">
            <a:miter lim="400000"/>
          </a:ln>
        </p:spPr>
      </p:pic>
      <p:grpSp>
        <p:nvGrpSpPr>
          <p:cNvPr id="33" name="Grup 32">
            <a:extLst>
              <a:ext uri="{FF2B5EF4-FFF2-40B4-BE49-F238E27FC236}">
                <a16:creationId xmlns:a16="http://schemas.microsoft.com/office/drawing/2014/main" id="{BF446084-64C0-EB6A-CAEF-BDE8CEBF1675}"/>
              </a:ext>
            </a:extLst>
          </p:cNvPr>
          <p:cNvGrpSpPr/>
          <p:nvPr userDrawn="1"/>
        </p:nvGrpSpPr>
        <p:grpSpPr>
          <a:xfrm>
            <a:off x="2264855" y="319103"/>
            <a:ext cx="4614291" cy="4505296"/>
            <a:chOff x="3019806" y="309737"/>
            <a:chExt cx="6152388" cy="6007061"/>
          </a:xfrm>
        </p:grpSpPr>
        <p:pic>
          <p:nvPicPr>
            <p:cNvPr id="28" name="Resim 27">
              <a:extLst>
                <a:ext uri="{FF2B5EF4-FFF2-40B4-BE49-F238E27FC236}">
                  <a16:creationId xmlns:a16="http://schemas.microsoft.com/office/drawing/2014/main" id="{E200A807-3D8F-EBEF-968A-C9EB9D393693}"/>
                </a:ext>
              </a:extLst>
            </p:cNvPr>
            <p:cNvPicPr>
              <a:picLocks noChangeAspect="1"/>
            </p:cNvPicPr>
            <p:nvPr userDrawn="1"/>
          </p:nvPicPr>
          <p:blipFill>
            <a:blip r:embed="rId4"/>
            <a:stretch>
              <a:fillRect/>
            </a:stretch>
          </p:blipFill>
          <p:spPr>
            <a:xfrm>
              <a:off x="3591391" y="5841386"/>
              <a:ext cx="5007082" cy="475412"/>
            </a:xfrm>
            <a:prstGeom prst="rect">
              <a:avLst/>
            </a:prstGeom>
          </p:spPr>
        </p:pic>
        <p:grpSp>
          <p:nvGrpSpPr>
            <p:cNvPr id="29" name="Grup 28">
              <a:extLst>
                <a:ext uri="{FF2B5EF4-FFF2-40B4-BE49-F238E27FC236}">
                  <a16:creationId xmlns:a16="http://schemas.microsoft.com/office/drawing/2014/main" id="{C3CE1D3E-9F2B-485A-752E-1945B6855582}"/>
                </a:ext>
              </a:extLst>
            </p:cNvPr>
            <p:cNvGrpSpPr/>
            <p:nvPr userDrawn="1"/>
          </p:nvGrpSpPr>
          <p:grpSpPr>
            <a:xfrm>
              <a:off x="3019806" y="309737"/>
              <a:ext cx="6152388" cy="5236914"/>
              <a:chOff x="3018738" y="93713"/>
              <a:chExt cx="6152388" cy="5236914"/>
            </a:xfrm>
          </p:grpSpPr>
          <p:pic>
            <p:nvPicPr>
              <p:cNvPr id="11" name="Görüntü">
                <a:extLst>
                  <a:ext uri="{FF2B5EF4-FFF2-40B4-BE49-F238E27FC236}">
                    <a16:creationId xmlns:a16="http://schemas.microsoft.com/office/drawing/2014/main" id="{3101A683-2E57-05AE-9C55-6B18B0C78943}"/>
                  </a:ext>
                </a:extLst>
              </p:cNvPr>
              <p:cNvPicPr>
                <a:picLocks noChangeAspect="1"/>
              </p:cNvPicPr>
              <p:nvPr userDrawn="1"/>
            </p:nvPicPr>
            <p:blipFill rotWithShape="1">
              <a:blip r:embed="rId5"/>
              <a:srcRect t="7285" b="14093"/>
              <a:stretch/>
            </p:blipFill>
            <p:spPr>
              <a:xfrm>
                <a:off x="3286925" y="93713"/>
                <a:ext cx="5616015" cy="4415407"/>
              </a:xfrm>
              <a:prstGeom prst="rect">
                <a:avLst/>
              </a:prstGeom>
              <a:ln w="12700">
                <a:miter lim="400000"/>
              </a:ln>
            </p:spPr>
          </p:pic>
          <p:grpSp>
            <p:nvGrpSpPr>
              <p:cNvPr id="26" name="Grup 25">
                <a:extLst>
                  <a:ext uri="{FF2B5EF4-FFF2-40B4-BE49-F238E27FC236}">
                    <a16:creationId xmlns:a16="http://schemas.microsoft.com/office/drawing/2014/main" id="{E9757BD7-25D9-145F-F098-26992654A53D}"/>
                  </a:ext>
                </a:extLst>
              </p:cNvPr>
              <p:cNvGrpSpPr/>
              <p:nvPr userDrawn="1"/>
            </p:nvGrpSpPr>
            <p:grpSpPr>
              <a:xfrm>
                <a:off x="3018738" y="4247671"/>
                <a:ext cx="6152388" cy="1082956"/>
                <a:chOff x="2774490" y="5069770"/>
                <a:chExt cx="6152388" cy="1082956"/>
              </a:xfrm>
              <a:gradFill flip="none" rotWithShape="1">
                <a:gsLst>
                  <a:gs pos="0">
                    <a:srgbClr val="706F6F"/>
                  </a:gs>
                  <a:gs pos="26000">
                    <a:schemeClr val="bg1"/>
                  </a:gs>
                  <a:gs pos="100000">
                    <a:srgbClr val="B0ADAD"/>
                  </a:gs>
                </a:gsLst>
                <a:lin ang="6000000" scaled="0"/>
                <a:tileRect/>
              </a:gradFill>
            </p:grpSpPr>
            <p:sp>
              <p:nvSpPr>
                <p:cNvPr id="25" name="Serbest Form 24">
                  <a:extLst>
                    <a:ext uri="{FF2B5EF4-FFF2-40B4-BE49-F238E27FC236}">
                      <a16:creationId xmlns:a16="http://schemas.microsoft.com/office/drawing/2014/main" id="{F68A9E5F-DAAD-1E7E-4F96-F83FF7642A31}"/>
                    </a:ext>
                  </a:extLst>
                </p:cNvPr>
                <p:cNvSpPr/>
                <p:nvPr userDrawn="1"/>
              </p:nvSpPr>
              <p:spPr>
                <a:xfrm>
                  <a:off x="2774490" y="5069770"/>
                  <a:ext cx="534238" cy="1013460"/>
                </a:xfrm>
                <a:custGeom>
                  <a:avLst/>
                  <a:gdLst/>
                  <a:ahLst/>
                  <a:cxnLst/>
                  <a:rect l="l" t="t" r="r" b="b"/>
                  <a:pathLst>
                    <a:path w="534238" h="1013460">
                      <a:moveTo>
                        <a:pt x="0" y="0"/>
                      </a:moveTo>
                      <a:lnTo>
                        <a:pt x="534238" y="0"/>
                      </a:lnTo>
                      <a:lnTo>
                        <a:pt x="534238" y="173736"/>
                      </a:lnTo>
                      <a:lnTo>
                        <a:pt x="354711" y="173736"/>
                      </a:lnTo>
                      <a:lnTo>
                        <a:pt x="354711" y="1013460"/>
                      </a:lnTo>
                      <a:lnTo>
                        <a:pt x="179527" y="1013460"/>
                      </a:lnTo>
                      <a:lnTo>
                        <a:pt x="179527" y="173736"/>
                      </a:lnTo>
                      <a:lnTo>
                        <a:pt x="0" y="173736"/>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3600"/>
                </a:p>
              </p:txBody>
            </p:sp>
            <p:sp>
              <p:nvSpPr>
                <p:cNvPr id="24" name="Serbest Form 23">
                  <a:extLst>
                    <a:ext uri="{FF2B5EF4-FFF2-40B4-BE49-F238E27FC236}">
                      <a16:creationId xmlns:a16="http://schemas.microsoft.com/office/drawing/2014/main" id="{A23FEE5B-C6ED-D570-D203-89E969ACE07F}"/>
                    </a:ext>
                  </a:extLst>
                </p:cNvPr>
                <p:cNvSpPr/>
                <p:nvPr userDrawn="1"/>
              </p:nvSpPr>
              <p:spPr>
                <a:xfrm>
                  <a:off x="3393616" y="5069770"/>
                  <a:ext cx="474879" cy="1013460"/>
                </a:xfrm>
                <a:custGeom>
                  <a:avLst/>
                  <a:gdLst/>
                  <a:ahLst/>
                  <a:cxnLst/>
                  <a:rect l="l" t="t" r="r" b="b"/>
                  <a:pathLst>
                    <a:path w="474879" h="1013460">
                      <a:moveTo>
                        <a:pt x="0" y="0"/>
                      </a:moveTo>
                      <a:lnTo>
                        <a:pt x="474879" y="0"/>
                      </a:lnTo>
                      <a:lnTo>
                        <a:pt x="474879" y="173736"/>
                      </a:lnTo>
                      <a:lnTo>
                        <a:pt x="173736" y="173736"/>
                      </a:lnTo>
                      <a:lnTo>
                        <a:pt x="173736" y="418414"/>
                      </a:lnTo>
                      <a:lnTo>
                        <a:pt x="414071" y="418414"/>
                      </a:lnTo>
                      <a:lnTo>
                        <a:pt x="414071" y="592150"/>
                      </a:lnTo>
                      <a:lnTo>
                        <a:pt x="173736" y="592150"/>
                      </a:lnTo>
                      <a:lnTo>
                        <a:pt x="173736" y="838276"/>
                      </a:lnTo>
                      <a:lnTo>
                        <a:pt x="474879" y="838276"/>
                      </a:lnTo>
                      <a:lnTo>
                        <a:pt x="474879" y="1013460"/>
                      </a:lnTo>
                      <a:lnTo>
                        <a:pt x="0" y="10134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3600"/>
                </a:p>
              </p:txBody>
            </p:sp>
            <p:sp>
              <p:nvSpPr>
                <p:cNvPr id="23" name="Serbest Form 22">
                  <a:extLst>
                    <a:ext uri="{FF2B5EF4-FFF2-40B4-BE49-F238E27FC236}">
                      <a16:creationId xmlns:a16="http://schemas.microsoft.com/office/drawing/2014/main" id="{5F88922A-66A7-B1F8-9D4D-DC61907D7E26}"/>
                    </a:ext>
                  </a:extLst>
                </p:cNvPr>
                <p:cNvSpPr/>
                <p:nvPr userDrawn="1"/>
              </p:nvSpPr>
              <p:spPr>
                <a:xfrm>
                  <a:off x="3957039" y="5069771"/>
                  <a:ext cx="470535" cy="1082955"/>
                </a:xfrm>
                <a:custGeom>
                  <a:avLst/>
                  <a:gdLst/>
                  <a:ahLst/>
                  <a:cxnLst/>
                  <a:rect l="l" t="t" r="r" b="b"/>
                  <a:pathLst>
                    <a:path w="470535" h="1082955">
                      <a:moveTo>
                        <a:pt x="105690" y="0"/>
                      </a:moveTo>
                      <a:lnTo>
                        <a:pt x="361950" y="0"/>
                      </a:lnTo>
                      <a:cubicBezTo>
                        <a:pt x="422758" y="0"/>
                        <a:pt x="470535" y="49225"/>
                        <a:pt x="470535" y="108585"/>
                      </a:cubicBezTo>
                      <a:lnTo>
                        <a:pt x="470535" y="325755"/>
                      </a:lnTo>
                      <a:lnTo>
                        <a:pt x="282321" y="366294"/>
                      </a:lnTo>
                      <a:lnTo>
                        <a:pt x="282321" y="188214"/>
                      </a:lnTo>
                      <a:lnTo>
                        <a:pt x="165049" y="188214"/>
                      </a:lnTo>
                      <a:lnTo>
                        <a:pt x="165049" y="424206"/>
                      </a:lnTo>
                      <a:lnTo>
                        <a:pt x="364846" y="424206"/>
                      </a:lnTo>
                      <a:cubicBezTo>
                        <a:pt x="424205" y="424206"/>
                        <a:pt x="470535" y="470535"/>
                        <a:pt x="470535" y="529895"/>
                      </a:cubicBezTo>
                      <a:lnTo>
                        <a:pt x="470535" y="907771"/>
                      </a:lnTo>
                      <a:cubicBezTo>
                        <a:pt x="470535" y="964235"/>
                        <a:pt x="418414" y="1012012"/>
                        <a:pt x="356159" y="1012012"/>
                      </a:cubicBezTo>
                      <a:lnTo>
                        <a:pt x="330099" y="1012012"/>
                      </a:lnTo>
                      <a:lnTo>
                        <a:pt x="330099" y="1082955"/>
                      </a:lnTo>
                      <a:lnTo>
                        <a:pt x="141884" y="1082955"/>
                      </a:lnTo>
                      <a:lnTo>
                        <a:pt x="141884" y="1051103"/>
                      </a:lnTo>
                      <a:lnTo>
                        <a:pt x="253365" y="1012012"/>
                      </a:lnTo>
                      <a:lnTo>
                        <a:pt x="104242" y="1012012"/>
                      </a:lnTo>
                      <a:cubicBezTo>
                        <a:pt x="46330" y="1012012"/>
                        <a:pt x="0" y="964235"/>
                        <a:pt x="0" y="907771"/>
                      </a:cubicBezTo>
                      <a:lnTo>
                        <a:pt x="0" y="684810"/>
                      </a:lnTo>
                      <a:lnTo>
                        <a:pt x="165049" y="645719"/>
                      </a:lnTo>
                      <a:lnTo>
                        <a:pt x="165049" y="823798"/>
                      </a:lnTo>
                      <a:lnTo>
                        <a:pt x="305486" y="823798"/>
                      </a:lnTo>
                      <a:lnTo>
                        <a:pt x="305486" y="587807"/>
                      </a:lnTo>
                      <a:lnTo>
                        <a:pt x="110033" y="587807"/>
                      </a:lnTo>
                      <a:cubicBezTo>
                        <a:pt x="49225" y="587807"/>
                        <a:pt x="0" y="542925"/>
                        <a:pt x="0" y="486461"/>
                      </a:cubicBezTo>
                      <a:lnTo>
                        <a:pt x="0" y="105690"/>
                      </a:lnTo>
                      <a:cubicBezTo>
                        <a:pt x="0" y="47778"/>
                        <a:pt x="47778" y="0"/>
                        <a:pt x="105690"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3600"/>
                </a:p>
              </p:txBody>
            </p:sp>
            <p:sp>
              <p:nvSpPr>
                <p:cNvPr id="22" name="Serbest Form 21">
                  <a:extLst>
                    <a:ext uri="{FF2B5EF4-FFF2-40B4-BE49-F238E27FC236}">
                      <a16:creationId xmlns:a16="http://schemas.microsoft.com/office/drawing/2014/main" id="{0BA7CFBC-59D2-50B3-A0E4-A1FA2B8B5F21}"/>
                    </a:ext>
                  </a:extLst>
                </p:cNvPr>
                <p:cNvSpPr/>
                <p:nvPr userDrawn="1"/>
              </p:nvSpPr>
              <p:spPr>
                <a:xfrm>
                  <a:off x="4517566" y="5069770"/>
                  <a:ext cx="474879" cy="1013460"/>
                </a:xfrm>
                <a:custGeom>
                  <a:avLst/>
                  <a:gdLst/>
                  <a:ahLst/>
                  <a:cxnLst/>
                  <a:rect l="l" t="t" r="r" b="b"/>
                  <a:pathLst>
                    <a:path w="474879" h="1013460">
                      <a:moveTo>
                        <a:pt x="0" y="0"/>
                      </a:moveTo>
                      <a:lnTo>
                        <a:pt x="474879" y="0"/>
                      </a:lnTo>
                      <a:lnTo>
                        <a:pt x="474879" y="173736"/>
                      </a:lnTo>
                      <a:lnTo>
                        <a:pt x="173736" y="173736"/>
                      </a:lnTo>
                      <a:lnTo>
                        <a:pt x="173736" y="418414"/>
                      </a:lnTo>
                      <a:lnTo>
                        <a:pt x="414071" y="418414"/>
                      </a:lnTo>
                      <a:lnTo>
                        <a:pt x="414071" y="592150"/>
                      </a:lnTo>
                      <a:lnTo>
                        <a:pt x="173736" y="592150"/>
                      </a:lnTo>
                      <a:lnTo>
                        <a:pt x="173736" y="838276"/>
                      </a:lnTo>
                      <a:lnTo>
                        <a:pt x="474879" y="838276"/>
                      </a:lnTo>
                      <a:lnTo>
                        <a:pt x="474879" y="1013460"/>
                      </a:lnTo>
                      <a:lnTo>
                        <a:pt x="0" y="10134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3600"/>
                </a:p>
              </p:txBody>
            </p:sp>
            <p:sp>
              <p:nvSpPr>
                <p:cNvPr id="21" name="Serbest Form 20">
                  <a:extLst>
                    <a:ext uri="{FF2B5EF4-FFF2-40B4-BE49-F238E27FC236}">
                      <a16:creationId xmlns:a16="http://schemas.microsoft.com/office/drawing/2014/main" id="{020C193A-B8C1-7EA6-EC03-D90396D4300D}"/>
                    </a:ext>
                  </a:extLst>
                </p:cNvPr>
                <p:cNvSpPr/>
                <p:nvPr userDrawn="1"/>
              </p:nvSpPr>
              <p:spPr>
                <a:xfrm>
                  <a:off x="5079541" y="5069770"/>
                  <a:ext cx="496595" cy="1013460"/>
                </a:xfrm>
                <a:custGeom>
                  <a:avLst/>
                  <a:gdLst/>
                  <a:ahLst/>
                  <a:cxnLst/>
                  <a:rect l="l" t="t" r="r" b="b"/>
                  <a:pathLst>
                    <a:path w="496595" h="1013460">
                      <a:moveTo>
                        <a:pt x="0" y="0"/>
                      </a:moveTo>
                      <a:lnTo>
                        <a:pt x="173736" y="0"/>
                      </a:lnTo>
                      <a:lnTo>
                        <a:pt x="173736" y="418414"/>
                      </a:lnTo>
                      <a:lnTo>
                        <a:pt x="186766" y="418414"/>
                      </a:lnTo>
                      <a:lnTo>
                        <a:pt x="319964" y="0"/>
                      </a:lnTo>
                      <a:lnTo>
                        <a:pt x="496595" y="0"/>
                      </a:lnTo>
                      <a:lnTo>
                        <a:pt x="334442" y="505282"/>
                      </a:lnTo>
                      <a:lnTo>
                        <a:pt x="496595" y="1013460"/>
                      </a:lnTo>
                      <a:lnTo>
                        <a:pt x="321412" y="1013460"/>
                      </a:lnTo>
                      <a:lnTo>
                        <a:pt x="319964" y="1007669"/>
                      </a:lnTo>
                      <a:lnTo>
                        <a:pt x="189662" y="592150"/>
                      </a:lnTo>
                      <a:lnTo>
                        <a:pt x="173736" y="592150"/>
                      </a:lnTo>
                      <a:lnTo>
                        <a:pt x="173736" y="1013460"/>
                      </a:lnTo>
                      <a:lnTo>
                        <a:pt x="0" y="10134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3600"/>
                </a:p>
              </p:txBody>
            </p:sp>
            <p:sp>
              <p:nvSpPr>
                <p:cNvPr id="20" name="Serbest Form 19">
                  <a:extLst>
                    <a:ext uri="{FF2B5EF4-FFF2-40B4-BE49-F238E27FC236}">
                      <a16:creationId xmlns:a16="http://schemas.microsoft.com/office/drawing/2014/main" id="{6DD50E19-E046-478D-2A74-90E7B09C92B1}"/>
                    </a:ext>
                  </a:extLst>
                </p:cNvPr>
                <p:cNvSpPr/>
                <p:nvPr userDrawn="1"/>
              </p:nvSpPr>
              <p:spPr>
                <a:xfrm>
                  <a:off x="5660566" y="5069770"/>
                  <a:ext cx="496595" cy="1013460"/>
                </a:xfrm>
                <a:custGeom>
                  <a:avLst/>
                  <a:gdLst/>
                  <a:ahLst/>
                  <a:cxnLst/>
                  <a:rect l="l" t="t" r="r" b="b"/>
                  <a:pathLst>
                    <a:path w="496595" h="1013460">
                      <a:moveTo>
                        <a:pt x="0" y="0"/>
                      </a:moveTo>
                      <a:lnTo>
                        <a:pt x="173736" y="0"/>
                      </a:lnTo>
                      <a:lnTo>
                        <a:pt x="173736" y="418414"/>
                      </a:lnTo>
                      <a:lnTo>
                        <a:pt x="186766" y="418414"/>
                      </a:lnTo>
                      <a:lnTo>
                        <a:pt x="319964" y="0"/>
                      </a:lnTo>
                      <a:lnTo>
                        <a:pt x="496595" y="0"/>
                      </a:lnTo>
                      <a:lnTo>
                        <a:pt x="334442" y="505282"/>
                      </a:lnTo>
                      <a:lnTo>
                        <a:pt x="496595" y="1013460"/>
                      </a:lnTo>
                      <a:lnTo>
                        <a:pt x="321411" y="1013460"/>
                      </a:lnTo>
                      <a:lnTo>
                        <a:pt x="319964" y="1007669"/>
                      </a:lnTo>
                      <a:lnTo>
                        <a:pt x="189662" y="592150"/>
                      </a:lnTo>
                      <a:lnTo>
                        <a:pt x="173736" y="592150"/>
                      </a:lnTo>
                      <a:lnTo>
                        <a:pt x="173736" y="1013460"/>
                      </a:lnTo>
                      <a:lnTo>
                        <a:pt x="0" y="10134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3600"/>
                </a:p>
              </p:txBody>
            </p:sp>
            <p:sp>
              <p:nvSpPr>
                <p:cNvPr id="19" name="Serbest Form 18">
                  <a:extLst>
                    <a:ext uri="{FF2B5EF4-FFF2-40B4-BE49-F238E27FC236}">
                      <a16:creationId xmlns:a16="http://schemas.microsoft.com/office/drawing/2014/main" id="{55A3EC01-2328-4A20-5320-B221D248CFFB}"/>
                    </a:ext>
                  </a:extLst>
                </p:cNvPr>
                <p:cNvSpPr/>
                <p:nvPr userDrawn="1"/>
              </p:nvSpPr>
              <p:spPr>
                <a:xfrm>
                  <a:off x="6803566" y="5069770"/>
                  <a:ext cx="485013" cy="1013460"/>
                </a:xfrm>
                <a:custGeom>
                  <a:avLst/>
                  <a:gdLst/>
                  <a:ahLst/>
                  <a:cxnLst/>
                  <a:rect l="l" t="t" r="r" b="b"/>
                  <a:pathLst>
                    <a:path w="485013" h="1013460">
                      <a:moveTo>
                        <a:pt x="0" y="0"/>
                      </a:moveTo>
                      <a:lnTo>
                        <a:pt x="367742" y="0"/>
                      </a:lnTo>
                      <a:cubicBezTo>
                        <a:pt x="425653" y="0"/>
                        <a:pt x="473431" y="47778"/>
                        <a:pt x="473431" y="107137"/>
                      </a:cubicBezTo>
                      <a:lnTo>
                        <a:pt x="473431" y="486461"/>
                      </a:lnTo>
                      <a:cubicBezTo>
                        <a:pt x="473431" y="526999"/>
                        <a:pt x="450266" y="564642"/>
                        <a:pt x="412623" y="582016"/>
                      </a:cubicBezTo>
                      <a:lnTo>
                        <a:pt x="485013" y="1013460"/>
                      </a:lnTo>
                      <a:lnTo>
                        <a:pt x="311277" y="1013460"/>
                      </a:lnTo>
                      <a:lnTo>
                        <a:pt x="240335" y="592150"/>
                      </a:lnTo>
                      <a:lnTo>
                        <a:pt x="173736" y="592150"/>
                      </a:lnTo>
                      <a:lnTo>
                        <a:pt x="173736" y="1013460"/>
                      </a:lnTo>
                      <a:lnTo>
                        <a:pt x="0" y="1013460"/>
                      </a:lnTo>
                      <a:lnTo>
                        <a:pt x="0" y="0"/>
                      </a:lnTo>
                      <a:close/>
                      <a:moveTo>
                        <a:pt x="173736" y="173736"/>
                      </a:moveTo>
                      <a:lnTo>
                        <a:pt x="173736" y="418414"/>
                      </a:lnTo>
                      <a:lnTo>
                        <a:pt x="299695" y="418414"/>
                      </a:lnTo>
                      <a:lnTo>
                        <a:pt x="299695" y="173736"/>
                      </a:lnTo>
                      <a:lnTo>
                        <a:pt x="173736" y="1737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3600"/>
                </a:p>
              </p:txBody>
            </p:sp>
            <p:sp>
              <p:nvSpPr>
                <p:cNvPr id="18" name="Serbest Form 17">
                  <a:extLst>
                    <a:ext uri="{FF2B5EF4-FFF2-40B4-BE49-F238E27FC236}">
                      <a16:creationId xmlns:a16="http://schemas.microsoft.com/office/drawing/2014/main" id="{B7224E88-B83D-73BD-8F0A-A744BBCD1A8D}"/>
                    </a:ext>
                  </a:extLst>
                </p:cNvPr>
                <p:cNvSpPr/>
                <p:nvPr userDrawn="1"/>
              </p:nvSpPr>
              <p:spPr>
                <a:xfrm>
                  <a:off x="7375065" y="5069770"/>
                  <a:ext cx="415518" cy="1013460"/>
                </a:xfrm>
                <a:custGeom>
                  <a:avLst/>
                  <a:gdLst/>
                  <a:ahLst/>
                  <a:cxnLst/>
                  <a:rect l="l" t="t" r="r" b="b"/>
                  <a:pathLst>
                    <a:path w="415518" h="1013460">
                      <a:moveTo>
                        <a:pt x="0" y="0"/>
                      </a:moveTo>
                      <a:lnTo>
                        <a:pt x="173736" y="0"/>
                      </a:lnTo>
                      <a:lnTo>
                        <a:pt x="173736" y="838276"/>
                      </a:lnTo>
                      <a:lnTo>
                        <a:pt x="415518" y="838276"/>
                      </a:lnTo>
                      <a:lnTo>
                        <a:pt x="415518" y="1013460"/>
                      </a:lnTo>
                      <a:lnTo>
                        <a:pt x="0" y="10134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3600"/>
                </a:p>
              </p:txBody>
            </p:sp>
            <p:sp>
              <p:nvSpPr>
                <p:cNvPr id="17" name="Serbest Form 16">
                  <a:extLst>
                    <a:ext uri="{FF2B5EF4-FFF2-40B4-BE49-F238E27FC236}">
                      <a16:creationId xmlns:a16="http://schemas.microsoft.com/office/drawing/2014/main" id="{03ABEFE3-CA11-A088-C8A8-D91DCB19D1CF}"/>
                    </a:ext>
                  </a:extLst>
                </p:cNvPr>
                <p:cNvSpPr/>
                <p:nvPr userDrawn="1"/>
              </p:nvSpPr>
              <p:spPr>
                <a:xfrm>
                  <a:off x="7879346" y="5077816"/>
                  <a:ext cx="474879" cy="1013460"/>
                </a:xfrm>
                <a:custGeom>
                  <a:avLst/>
                  <a:gdLst/>
                  <a:ahLst/>
                  <a:cxnLst/>
                  <a:rect l="l" t="t" r="r" b="b"/>
                  <a:pathLst>
                    <a:path w="474879" h="1013460">
                      <a:moveTo>
                        <a:pt x="0" y="0"/>
                      </a:moveTo>
                      <a:lnTo>
                        <a:pt x="474879" y="0"/>
                      </a:lnTo>
                      <a:lnTo>
                        <a:pt x="474879" y="173736"/>
                      </a:lnTo>
                      <a:lnTo>
                        <a:pt x="173736" y="173736"/>
                      </a:lnTo>
                      <a:lnTo>
                        <a:pt x="173736" y="418414"/>
                      </a:lnTo>
                      <a:lnTo>
                        <a:pt x="414071" y="418414"/>
                      </a:lnTo>
                      <a:lnTo>
                        <a:pt x="414071" y="592150"/>
                      </a:lnTo>
                      <a:lnTo>
                        <a:pt x="173736" y="592150"/>
                      </a:lnTo>
                      <a:lnTo>
                        <a:pt x="173736" y="838276"/>
                      </a:lnTo>
                      <a:lnTo>
                        <a:pt x="474879" y="838276"/>
                      </a:lnTo>
                      <a:lnTo>
                        <a:pt x="474879" y="1013460"/>
                      </a:lnTo>
                      <a:lnTo>
                        <a:pt x="0" y="1013460"/>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3600"/>
                </a:p>
              </p:txBody>
            </p:sp>
            <p:sp>
              <p:nvSpPr>
                <p:cNvPr id="16" name="Serbest Form 15">
                  <a:extLst>
                    <a:ext uri="{FF2B5EF4-FFF2-40B4-BE49-F238E27FC236}">
                      <a16:creationId xmlns:a16="http://schemas.microsoft.com/office/drawing/2014/main" id="{B893D803-4B16-E922-5AE6-E27E73D52B0A}"/>
                    </a:ext>
                  </a:extLst>
                </p:cNvPr>
                <p:cNvSpPr/>
                <p:nvPr userDrawn="1"/>
              </p:nvSpPr>
              <p:spPr>
                <a:xfrm>
                  <a:off x="8441864" y="5069770"/>
                  <a:ext cx="485014" cy="1013460"/>
                </a:xfrm>
                <a:custGeom>
                  <a:avLst/>
                  <a:gdLst/>
                  <a:ahLst/>
                  <a:cxnLst/>
                  <a:rect l="l" t="t" r="r" b="b"/>
                  <a:pathLst>
                    <a:path w="485014" h="1013460">
                      <a:moveTo>
                        <a:pt x="0" y="0"/>
                      </a:moveTo>
                      <a:lnTo>
                        <a:pt x="367742" y="0"/>
                      </a:lnTo>
                      <a:cubicBezTo>
                        <a:pt x="425654" y="0"/>
                        <a:pt x="473431" y="47778"/>
                        <a:pt x="473431" y="107137"/>
                      </a:cubicBezTo>
                      <a:lnTo>
                        <a:pt x="473431" y="486461"/>
                      </a:lnTo>
                      <a:cubicBezTo>
                        <a:pt x="473431" y="526999"/>
                        <a:pt x="450266" y="564642"/>
                        <a:pt x="412623" y="582016"/>
                      </a:cubicBezTo>
                      <a:lnTo>
                        <a:pt x="485014" y="1013460"/>
                      </a:lnTo>
                      <a:lnTo>
                        <a:pt x="311278" y="1013460"/>
                      </a:lnTo>
                      <a:lnTo>
                        <a:pt x="240336" y="592150"/>
                      </a:lnTo>
                      <a:lnTo>
                        <a:pt x="173736" y="592150"/>
                      </a:lnTo>
                      <a:lnTo>
                        <a:pt x="173736" y="1013460"/>
                      </a:lnTo>
                      <a:lnTo>
                        <a:pt x="0" y="1013460"/>
                      </a:lnTo>
                      <a:lnTo>
                        <a:pt x="0" y="0"/>
                      </a:lnTo>
                      <a:close/>
                      <a:moveTo>
                        <a:pt x="173736" y="173736"/>
                      </a:moveTo>
                      <a:lnTo>
                        <a:pt x="173736" y="418414"/>
                      </a:lnTo>
                      <a:lnTo>
                        <a:pt x="299695" y="418414"/>
                      </a:lnTo>
                      <a:lnTo>
                        <a:pt x="299695" y="173736"/>
                      </a:lnTo>
                      <a:lnTo>
                        <a:pt x="173736" y="17373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3600"/>
                </a:p>
              </p:txBody>
            </p:sp>
            <p:sp>
              <p:nvSpPr>
                <p:cNvPr id="15" name="Serbest Form 14">
                  <a:extLst>
                    <a:ext uri="{FF2B5EF4-FFF2-40B4-BE49-F238E27FC236}">
                      <a16:creationId xmlns:a16="http://schemas.microsoft.com/office/drawing/2014/main" id="{28F0E31F-3C55-B1A0-6316-19FA0C31AFF5}"/>
                    </a:ext>
                  </a:extLst>
                </p:cNvPr>
                <p:cNvSpPr/>
                <p:nvPr userDrawn="1"/>
              </p:nvSpPr>
              <p:spPr>
                <a:xfrm>
                  <a:off x="6250277" y="5071218"/>
                  <a:ext cx="458952" cy="1013460"/>
                </a:xfrm>
                <a:custGeom>
                  <a:avLst/>
                  <a:gdLst/>
                  <a:ahLst/>
                  <a:cxnLst/>
                  <a:rect l="l" t="t" r="r" b="b"/>
                  <a:pathLst>
                    <a:path w="458952" h="1013460">
                      <a:moveTo>
                        <a:pt x="0" y="0"/>
                      </a:moveTo>
                      <a:lnTo>
                        <a:pt x="169392" y="0"/>
                      </a:lnTo>
                      <a:lnTo>
                        <a:pt x="169392" y="844067"/>
                      </a:lnTo>
                      <a:lnTo>
                        <a:pt x="289560" y="844067"/>
                      </a:lnTo>
                      <a:lnTo>
                        <a:pt x="289560" y="247574"/>
                      </a:lnTo>
                      <a:lnTo>
                        <a:pt x="435787" y="169393"/>
                      </a:lnTo>
                      <a:lnTo>
                        <a:pt x="289560" y="169393"/>
                      </a:lnTo>
                      <a:lnTo>
                        <a:pt x="289560" y="0"/>
                      </a:lnTo>
                      <a:lnTo>
                        <a:pt x="458952" y="0"/>
                      </a:lnTo>
                      <a:lnTo>
                        <a:pt x="458952" y="904875"/>
                      </a:lnTo>
                      <a:cubicBezTo>
                        <a:pt x="458952" y="964235"/>
                        <a:pt x="409727" y="1013460"/>
                        <a:pt x="350367" y="1013460"/>
                      </a:cubicBezTo>
                      <a:lnTo>
                        <a:pt x="107137" y="1013460"/>
                      </a:lnTo>
                      <a:cubicBezTo>
                        <a:pt x="47777" y="1013460"/>
                        <a:pt x="0" y="964235"/>
                        <a:pt x="0" y="906323"/>
                      </a:cubicBezTo>
                      <a:lnTo>
                        <a:pt x="0" y="246126"/>
                      </a:lnTo>
                      <a:lnTo>
                        <a:pt x="144780" y="169393"/>
                      </a:lnTo>
                      <a:lnTo>
                        <a:pt x="0" y="169393"/>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tr-TR" sz="3600"/>
                </a:p>
              </p:txBody>
            </p:sp>
          </p:grpSp>
        </p:grpSp>
      </p:grpSp>
      <p:pic>
        <p:nvPicPr>
          <p:cNvPr id="31" name="Resim 30" descr="metin, karanlık, kapat, kontrol paneli içeren bir resim&#10;&#10;Açıklama otomatik olarak oluşturuldu">
            <a:extLst>
              <a:ext uri="{FF2B5EF4-FFF2-40B4-BE49-F238E27FC236}">
                <a16:creationId xmlns:a16="http://schemas.microsoft.com/office/drawing/2014/main" id="{0AAD627A-DCE3-AF4F-DE69-ED18D4BFCE92}"/>
              </a:ext>
            </a:extLst>
          </p:cNvPr>
          <p:cNvPicPr>
            <a:picLocks noChangeAspect="1"/>
          </p:cNvPicPr>
          <p:nvPr userDrawn="1"/>
        </p:nvPicPr>
        <p:blipFill>
          <a:blip r:embed="rId6"/>
          <a:stretch>
            <a:fillRect/>
          </a:stretch>
        </p:blipFill>
        <p:spPr>
          <a:xfrm>
            <a:off x="89502" y="199066"/>
            <a:ext cx="827854" cy="413927"/>
          </a:xfrm>
          <a:prstGeom prst="rect">
            <a:avLst/>
          </a:prstGeom>
        </p:spPr>
      </p:pic>
    </p:spTree>
    <p:extLst>
      <p:ext uri="{BB962C8B-B14F-4D97-AF65-F5344CB8AC3E}">
        <p14:creationId xmlns:p14="http://schemas.microsoft.com/office/powerpoint/2010/main" val="300345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3" r:id="rId2"/>
    <p:sldLayoutId id="2147483660" r:id="rId3"/>
    <p:sldLayoutId id="2147483652" r:id="rId4"/>
    <p:sldLayoutId id="2147483651" r:id="rId5"/>
    <p:sldLayoutId id="2147483665" r:id="rId6"/>
    <p:sldLayoutId id="2147483657" r:id="rId7"/>
    <p:sldLayoutId id="2147483666" r:id="rId8"/>
    <p:sldLayoutId id="2147483667"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2B97F078-1F8A-DF67-4536-4C8138A10C5A}"/>
              </a:ext>
            </a:extLst>
          </p:cNvPr>
          <p:cNvSpPr txBox="1">
            <a:spLocks/>
          </p:cNvSpPr>
          <p:nvPr/>
        </p:nvSpPr>
        <p:spPr>
          <a:xfrm>
            <a:off x="3779912" y="2211710"/>
            <a:ext cx="3602553" cy="1285138"/>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tr-TR" sz="3600" b="1" dirty="0">
                <a:solidFill>
                  <a:schemeClr val="bg1"/>
                </a:solidFill>
                <a:latin typeface="Trebuchet MS" panose="020B0703020202090204" pitchFamily="34" charset="0"/>
              </a:rPr>
              <a:t>GİRİŞİM SUNUMU</a:t>
            </a:r>
          </a:p>
          <a:p>
            <a:pPr algn="ctr"/>
            <a:r>
              <a:rPr lang="tr-TR" sz="3600" b="1" dirty="0">
                <a:solidFill>
                  <a:schemeClr val="bg1"/>
                </a:solidFill>
                <a:latin typeface="Trebuchet MS" panose="020B0703020202090204" pitchFamily="34" charset="0"/>
              </a:rPr>
              <a:t>ŞABLONU</a:t>
            </a:r>
          </a:p>
        </p:txBody>
      </p:sp>
      <p:sp>
        <p:nvSpPr>
          <p:cNvPr id="3" name="Metin kutusu 2">
            <a:extLst>
              <a:ext uri="{FF2B5EF4-FFF2-40B4-BE49-F238E27FC236}">
                <a16:creationId xmlns:a16="http://schemas.microsoft.com/office/drawing/2014/main" id="{67E1ED45-C3BF-7BC3-1F06-51001B9890B0}"/>
              </a:ext>
            </a:extLst>
          </p:cNvPr>
          <p:cNvSpPr txBox="1"/>
          <p:nvPr/>
        </p:nvSpPr>
        <p:spPr>
          <a:xfrm>
            <a:off x="8845062" y="2409092"/>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585279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idx="4294967295"/>
          </p:nvPr>
        </p:nvSpPr>
        <p:spPr>
          <a:xfrm>
            <a:off x="323527" y="339502"/>
            <a:ext cx="8064897" cy="5579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TR" sz="2000" b="1" dirty="0">
                <a:solidFill>
                  <a:srgbClr val="FF0000"/>
                </a:solidFill>
                <a:latin typeface="Trebuchet MS" panose="020B0603020202020204" pitchFamily="34" charset="0"/>
              </a:rPr>
              <a:t>TAKIM</a:t>
            </a:r>
          </a:p>
        </p:txBody>
      </p:sp>
      <p:sp>
        <p:nvSpPr>
          <p:cNvPr id="15" name="Google Shape;83;p16">
            <a:extLst>
              <a:ext uri="{FF2B5EF4-FFF2-40B4-BE49-F238E27FC236}">
                <a16:creationId xmlns:a16="http://schemas.microsoft.com/office/drawing/2014/main" id="{2463474A-1FAC-6594-1162-ED39CA6C778C}"/>
              </a:ext>
            </a:extLst>
          </p:cNvPr>
          <p:cNvSpPr txBox="1">
            <a:spLocks/>
          </p:cNvSpPr>
          <p:nvPr/>
        </p:nvSpPr>
        <p:spPr>
          <a:xfrm>
            <a:off x="347046" y="906500"/>
            <a:ext cx="8568952" cy="404151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100" b="0" i="0" u="none" strike="noStrike" dirty="0">
                <a:solidFill>
                  <a:srgbClr val="000000"/>
                </a:solidFill>
                <a:effectLst/>
                <a:latin typeface="Times New Roman" panose="02020603050405020304" pitchFamily="18" charset="0"/>
              </a:rPr>
              <a:t>Projenizi gerçekleştiren takım üyelerinin fotoğrafı, projedeki görevi, uzmanlık alanı eğitim bilgisi ve geçmiş iş tecrübesinin yer aldığı sayfadır.</a:t>
            </a: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r>
              <a:rPr lang="tr-TR" sz="800" b="0" i="0" u="none" strike="noStrike" dirty="0">
                <a:solidFill>
                  <a:srgbClr val="000000"/>
                </a:solidFill>
                <a:effectLst/>
                <a:latin typeface="Times New Roman" panose="02020603050405020304" pitchFamily="18" charset="0"/>
              </a:rPr>
              <a:t>Not: Girişim sunumu için örnek şablondur, direkt kullanmayınız. </a:t>
            </a:r>
            <a:endParaRPr lang="tr-TR" sz="800" dirty="0"/>
          </a:p>
          <a:p>
            <a:pPr marL="0" indent="0">
              <a:buNone/>
            </a:pPr>
            <a:endParaRPr lang="tr-TR" sz="1100" dirty="0"/>
          </a:p>
        </p:txBody>
      </p:sp>
    </p:spTree>
    <p:extLst>
      <p:ext uri="{BB962C8B-B14F-4D97-AF65-F5344CB8AC3E}">
        <p14:creationId xmlns:p14="http://schemas.microsoft.com/office/powerpoint/2010/main" val="1275745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idx="4294967295"/>
          </p:nvPr>
        </p:nvSpPr>
        <p:spPr>
          <a:xfrm>
            <a:off x="323527" y="339502"/>
            <a:ext cx="8064897" cy="5579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TR" sz="2000" b="1" dirty="0">
                <a:solidFill>
                  <a:srgbClr val="FF0000"/>
                </a:solidFill>
                <a:latin typeface="Trebuchet MS" panose="020B0603020202020204" pitchFamily="34" charset="0"/>
              </a:rPr>
              <a:t>KAPANIŞ</a:t>
            </a:r>
          </a:p>
        </p:txBody>
      </p:sp>
      <p:sp>
        <p:nvSpPr>
          <p:cNvPr id="15" name="Google Shape;83;p16">
            <a:extLst>
              <a:ext uri="{FF2B5EF4-FFF2-40B4-BE49-F238E27FC236}">
                <a16:creationId xmlns:a16="http://schemas.microsoft.com/office/drawing/2014/main" id="{2463474A-1FAC-6594-1162-ED39CA6C778C}"/>
              </a:ext>
            </a:extLst>
          </p:cNvPr>
          <p:cNvSpPr txBox="1">
            <a:spLocks/>
          </p:cNvSpPr>
          <p:nvPr/>
        </p:nvSpPr>
        <p:spPr>
          <a:xfrm>
            <a:off x="347046" y="906500"/>
            <a:ext cx="8568952" cy="404151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100" b="0" i="0" u="none" strike="noStrike" dirty="0">
                <a:solidFill>
                  <a:srgbClr val="000000"/>
                </a:solidFill>
                <a:effectLst/>
                <a:latin typeface="Times New Roman" panose="02020603050405020304" pitchFamily="18" charset="0"/>
              </a:rPr>
              <a:t>Proje ile ilgili daha fazla bilgi sahibi olmak isteyenler için takım ile iletişime geçilecek bilgilerin (e-posta adresi veya telefon numarası) yer aldığı sayfadır. </a:t>
            </a: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r>
              <a:rPr lang="tr-TR" sz="800" b="0" i="0" u="none" strike="noStrike" dirty="0">
                <a:solidFill>
                  <a:srgbClr val="000000"/>
                </a:solidFill>
                <a:effectLst/>
                <a:latin typeface="Times New Roman" panose="02020603050405020304" pitchFamily="18" charset="0"/>
              </a:rPr>
              <a:t>Not: Girişim sunumu için örnek şablondur, direkt kullanmayınız. </a:t>
            </a:r>
            <a:endParaRPr lang="tr-TR" sz="800" dirty="0"/>
          </a:p>
          <a:p>
            <a:pPr marL="0" indent="0">
              <a:buNone/>
            </a:pPr>
            <a:endParaRPr lang="tr-TR" sz="11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1680214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60188321"/>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idx="4294967295"/>
          </p:nvPr>
        </p:nvSpPr>
        <p:spPr>
          <a:xfrm>
            <a:off x="323527" y="339502"/>
            <a:ext cx="8064897" cy="5579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TR" sz="2000" b="1" dirty="0">
                <a:solidFill>
                  <a:srgbClr val="FF0000"/>
                </a:solidFill>
                <a:latin typeface="Trebuchet MS" panose="020B0603020202020204" pitchFamily="34" charset="0"/>
              </a:rPr>
              <a:t>KAPAK SAYFASI</a:t>
            </a:r>
          </a:p>
        </p:txBody>
      </p:sp>
      <p:sp>
        <p:nvSpPr>
          <p:cNvPr id="15" name="Google Shape;83;p16">
            <a:extLst>
              <a:ext uri="{FF2B5EF4-FFF2-40B4-BE49-F238E27FC236}">
                <a16:creationId xmlns:a16="http://schemas.microsoft.com/office/drawing/2014/main" id="{2463474A-1FAC-6594-1162-ED39CA6C778C}"/>
              </a:ext>
            </a:extLst>
          </p:cNvPr>
          <p:cNvSpPr txBox="1">
            <a:spLocks/>
          </p:cNvSpPr>
          <p:nvPr/>
        </p:nvSpPr>
        <p:spPr>
          <a:xfrm>
            <a:off x="347046" y="906500"/>
            <a:ext cx="8568952" cy="404151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100" b="0" i="0" u="none" strike="noStrike" dirty="0">
                <a:solidFill>
                  <a:srgbClr val="000000"/>
                </a:solidFill>
                <a:effectLst/>
                <a:latin typeface="Times New Roman" panose="02020603050405020304" pitchFamily="18" charset="0"/>
              </a:rPr>
              <a:t>Projenizin iş fikrini ve vizyonunu yansıtan kısa ve çekici bir slogan, girişimin adı ve girişimin logosu yer almalıdır.</a:t>
            </a:r>
          </a:p>
          <a:p>
            <a:pPr marL="0" indent="0">
              <a:buNone/>
            </a:pPr>
            <a:endParaRPr lang="tr-TR" sz="1100" dirty="0">
              <a:solidFill>
                <a:srgbClr val="000000"/>
              </a:solidFill>
              <a:latin typeface="Times New Roman" panose="02020603050405020304" pitchFamily="18" charset="0"/>
            </a:endParaRPr>
          </a:p>
          <a:p>
            <a:pPr marL="0" indent="0">
              <a:buNone/>
            </a:pPr>
            <a:endParaRPr lang="tr-TR" sz="1100" b="0" i="0" u="none" strike="noStrike" dirty="0">
              <a:solidFill>
                <a:srgbClr val="000000"/>
              </a:solidFill>
              <a:effectLst/>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b="0" i="0" u="none" strike="noStrike" dirty="0">
              <a:solidFill>
                <a:srgbClr val="000000"/>
              </a:solidFill>
              <a:effectLst/>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b="0" i="0" u="none" strike="noStrike" dirty="0">
              <a:solidFill>
                <a:srgbClr val="000000"/>
              </a:solidFill>
              <a:effectLst/>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r>
              <a:rPr lang="tr-TR" sz="800" b="0" i="0" u="none" strike="noStrike" dirty="0">
                <a:solidFill>
                  <a:srgbClr val="000000"/>
                </a:solidFill>
                <a:effectLst/>
                <a:latin typeface="Times New Roman" panose="02020603050405020304" pitchFamily="18" charset="0"/>
              </a:rPr>
              <a:t>Not: Girişim sunumu için örnek şablondur, direkt kullanmayınız. </a:t>
            </a:r>
            <a:endParaRPr lang="tr-TR" sz="800" dirty="0"/>
          </a:p>
        </p:txBody>
      </p:sp>
    </p:spTree>
    <p:extLst>
      <p:ext uri="{BB962C8B-B14F-4D97-AF65-F5344CB8AC3E}">
        <p14:creationId xmlns:p14="http://schemas.microsoft.com/office/powerpoint/2010/main" val="13712508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idx="4294967295"/>
          </p:nvPr>
        </p:nvSpPr>
        <p:spPr>
          <a:xfrm>
            <a:off x="323527" y="339502"/>
            <a:ext cx="8064897" cy="5579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TR" sz="2000" b="1" dirty="0">
                <a:solidFill>
                  <a:srgbClr val="FF0000"/>
                </a:solidFill>
                <a:latin typeface="Trebuchet MS" panose="020B0603020202020204" pitchFamily="34" charset="0"/>
              </a:rPr>
              <a:t>PROBLEM</a:t>
            </a:r>
          </a:p>
        </p:txBody>
      </p:sp>
      <p:sp>
        <p:nvSpPr>
          <p:cNvPr id="15" name="Google Shape;83;p16">
            <a:extLst>
              <a:ext uri="{FF2B5EF4-FFF2-40B4-BE49-F238E27FC236}">
                <a16:creationId xmlns:a16="http://schemas.microsoft.com/office/drawing/2014/main" id="{2463474A-1FAC-6594-1162-ED39CA6C778C}"/>
              </a:ext>
            </a:extLst>
          </p:cNvPr>
          <p:cNvSpPr txBox="1">
            <a:spLocks/>
          </p:cNvSpPr>
          <p:nvPr/>
        </p:nvSpPr>
        <p:spPr>
          <a:xfrm>
            <a:off x="347046" y="906500"/>
            <a:ext cx="8568952" cy="404151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100" b="0" i="0" u="none" strike="noStrike" dirty="0">
                <a:solidFill>
                  <a:srgbClr val="000000"/>
                </a:solidFill>
                <a:effectLst/>
                <a:latin typeface="Times New Roman" panose="02020603050405020304" pitchFamily="18" charset="0"/>
              </a:rPr>
              <a:t>Hangi problem(</a:t>
            </a:r>
            <a:r>
              <a:rPr lang="tr-TR" sz="1100" b="0" i="0" u="none" strike="noStrike" dirty="0" err="1">
                <a:solidFill>
                  <a:srgbClr val="000000"/>
                </a:solidFill>
                <a:effectLst/>
                <a:latin typeface="Times New Roman" panose="02020603050405020304" pitchFamily="18" charset="0"/>
              </a:rPr>
              <a:t>ler</a:t>
            </a:r>
            <a:r>
              <a:rPr lang="tr-TR" sz="1100" b="0" i="0" u="none" strike="noStrike" dirty="0">
                <a:solidFill>
                  <a:srgbClr val="000000"/>
                </a:solidFill>
                <a:effectLst/>
                <a:latin typeface="Times New Roman" panose="02020603050405020304" pitchFamily="18" charset="0"/>
              </a:rPr>
              <a:t>)in çözdüğü ve bu problem(</a:t>
            </a:r>
            <a:r>
              <a:rPr lang="tr-TR" sz="1100" b="0" i="0" u="none" strike="noStrike" dirty="0" err="1">
                <a:solidFill>
                  <a:srgbClr val="000000"/>
                </a:solidFill>
                <a:effectLst/>
                <a:latin typeface="Times New Roman" panose="02020603050405020304" pitchFamily="18" charset="0"/>
              </a:rPr>
              <a:t>ler</a:t>
            </a:r>
            <a:r>
              <a:rPr lang="tr-TR" sz="1100" b="0" i="0" u="none" strike="noStrike" dirty="0">
                <a:solidFill>
                  <a:srgbClr val="000000"/>
                </a:solidFill>
                <a:effectLst/>
                <a:latin typeface="Times New Roman" panose="02020603050405020304" pitchFamily="18" charset="0"/>
              </a:rPr>
              <a:t>)in ne kadar önemli (fırsat) olduğunun belirtildiği sayfadır.</a:t>
            </a: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dirty="0">
              <a:solidFill>
                <a:srgbClr val="000000"/>
              </a:solidFill>
              <a:latin typeface="Times New Roman" panose="02020603050405020304" pitchFamily="18" charset="0"/>
            </a:endParaRPr>
          </a:p>
          <a:p>
            <a:pPr marL="0" indent="0">
              <a:buNone/>
            </a:pPr>
            <a:endParaRPr lang="tr-TR" sz="11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r>
              <a:rPr lang="tr-TR" sz="800" b="0" i="0" u="none" strike="noStrike" dirty="0">
                <a:solidFill>
                  <a:srgbClr val="000000"/>
                </a:solidFill>
                <a:effectLst/>
                <a:latin typeface="Times New Roman" panose="02020603050405020304" pitchFamily="18" charset="0"/>
              </a:rPr>
              <a:t>Not: Girişim sunumu için örnek şablondur, direkt kullanmayınız. </a:t>
            </a:r>
            <a:endParaRPr lang="tr-TR" sz="800" dirty="0"/>
          </a:p>
          <a:p>
            <a:pPr marL="0" indent="0">
              <a:buNone/>
            </a:pPr>
            <a:r>
              <a:rPr lang="tr-TR" sz="1100" b="0" i="0" u="none" strike="noStrike" dirty="0">
                <a:solidFill>
                  <a:srgbClr val="000000"/>
                </a:solidFill>
                <a:effectLst/>
                <a:latin typeface="Times New Roman" panose="02020603050405020304" pitchFamily="18" charset="0"/>
              </a:rPr>
              <a:t> </a:t>
            </a:r>
          </a:p>
        </p:txBody>
      </p:sp>
    </p:spTree>
    <p:extLst>
      <p:ext uri="{BB962C8B-B14F-4D97-AF65-F5344CB8AC3E}">
        <p14:creationId xmlns:p14="http://schemas.microsoft.com/office/powerpoint/2010/main" val="392795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idx="4294967295"/>
          </p:nvPr>
        </p:nvSpPr>
        <p:spPr>
          <a:xfrm>
            <a:off x="323527" y="339502"/>
            <a:ext cx="8064897" cy="5579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TR" sz="2000" b="1" dirty="0">
                <a:solidFill>
                  <a:srgbClr val="FF0000"/>
                </a:solidFill>
                <a:latin typeface="Trebuchet MS" panose="020B0603020202020204" pitchFamily="34" charset="0"/>
              </a:rPr>
              <a:t>ÇÖZÜM</a:t>
            </a:r>
          </a:p>
        </p:txBody>
      </p:sp>
      <p:sp>
        <p:nvSpPr>
          <p:cNvPr id="15" name="Google Shape;83;p16">
            <a:extLst>
              <a:ext uri="{FF2B5EF4-FFF2-40B4-BE49-F238E27FC236}">
                <a16:creationId xmlns:a16="http://schemas.microsoft.com/office/drawing/2014/main" id="{2463474A-1FAC-6594-1162-ED39CA6C778C}"/>
              </a:ext>
            </a:extLst>
          </p:cNvPr>
          <p:cNvSpPr txBox="1">
            <a:spLocks/>
          </p:cNvSpPr>
          <p:nvPr/>
        </p:nvSpPr>
        <p:spPr>
          <a:xfrm>
            <a:off x="347046" y="906500"/>
            <a:ext cx="8568952" cy="404151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100" b="0" i="0" u="none" strike="noStrike" dirty="0">
                <a:solidFill>
                  <a:srgbClr val="000000"/>
                </a:solidFill>
                <a:effectLst/>
                <a:latin typeface="Times New Roman" panose="02020603050405020304" pitchFamily="18" charset="0"/>
              </a:rPr>
              <a:t>Belirtilen problem(</a:t>
            </a:r>
            <a:r>
              <a:rPr lang="tr-TR" sz="1100" b="0" i="0" u="none" strike="noStrike" dirty="0" err="1">
                <a:solidFill>
                  <a:srgbClr val="000000"/>
                </a:solidFill>
                <a:effectLst/>
                <a:latin typeface="Times New Roman" panose="02020603050405020304" pitchFamily="18" charset="0"/>
              </a:rPr>
              <a:t>ler</a:t>
            </a:r>
            <a:r>
              <a:rPr lang="tr-TR" sz="1100" b="0" i="0" u="none" strike="noStrike" dirty="0">
                <a:solidFill>
                  <a:srgbClr val="000000"/>
                </a:solidFill>
                <a:effectLst/>
                <a:latin typeface="Times New Roman" panose="02020603050405020304" pitchFamily="18" charset="0"/>
              </a:rPr>
              <a:t>)in nasıl çözüleceğinin anlatıldığı sayfadır.</a:t>
            </a: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r>
              <a:rPr lang="tr-TR" sz="800" b="0" i="0" u="none" strike="noStrike" dirty="0">
                <a:solidFill>
                  <a:srgbClr val="000000"/>
                </a:solidFill>
                <a:effectLst/>
                <a:latin typeface="Times New Roman" panose="02020603050405020304" pitchFamily="18" charset="0"/>
              </a:rPr>
              <a:t>Not: Girişim sunumu için örnek şablondur, direkt kullanmayınız. </a:t>
            </a:r>
            <a:endParaRPr lang="tr-TR" sz="800" dirty="0"/>
          </a:p>
          <a:p>
            <a:pPr marL="0" indent="0">
              <a:buNone/>
            </a:pPr>
            <a:r>
              <a:rPr lang="tr-TR" sz="1100" b="0" i="0" u="none" strike="noStrike" dirty="0">
                <a:solidFill>
                  <a:srgbClr val="000000"/>
                </a:solidFill>
                <a:effectLst/>
                <a:latin typeface="Times New Roman" panose="02020603050405020304" pitchFamily="18" charset="0"/>
              </a:rPr>
              <a:t> </a:t>
            </a:r>
          </a:p>
        </p:txBody>
      </p:sp>
    </p:spTree>
    <p:extLst>
      <p:ext uri="{BB962C8B-B14F-4D97-AF65-F5344CB8AC3E}">
        <p14:creationId xmlns:p14="http://schemas.microsoft.com/office/powerpoint/2010/main" val="2814315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idx="4294967295"/>
          </p:nvPr>
        </p:nvSpPr>
        <p:spPr>
          <a:xfrm>
            <a:off x="323527" y="339502"/>
            <a:ext cx="8064897" cy="5579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TR" sz="2000" b="1" dirty="0">
                <a:solidFill>
                  <a:srgbClr val="FF0000"/>
                </a:solidFill>
                <a:latin typeface="Trebuchet MS" panose="020B0603020202020204" pitchFamily="34" charset="0"/>
              </a:rPr>
              <a:t>ÜRÜN</a:t>
            </a:r>
          </a:p>
        </p:txBody>
      </p:sp>
      <p:sp>
        <p:nvSpPr>
          <p:cNvPr id="15" name="Google Shape;83;p16">
            <a:extLst>
              <a:ext uri="{FF2B5EF4-FFF2-40B4-BE49-F238E27FC236}">
                <a16:creationId xmlns:a16="http://schemas.microsoft.com/office/drawing/2014/main" id="{2463474A-1FAC-6594-1162-ED39CA6C778C}"/>
              </a:ext>
            </a:extLst>
          </p:cNvPr>
          <p:cNvSpPr txBox="1">
            <a:spLocks/>
          </p:cNvSpPr>
          <p:nvPr/>
        </p:nvSpPr>
        <p:spPr>
          <a:xfrm>
            <a:off x="347046" y="906500"/>
            <a:ext cx="8568952" cy="404151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100" b="0" i="0" u="none" strike="noStrike" dirty="0">
                <a:solidFill>
                  <a:srgbClr val="000000"/>
                </a:solidFill>
                <a:effectLst/>
                <a:latin typeface="Times New Roman" panose="02020603050405020304" pitchFamily="18" charset="0"/>
              </a:rPr>
              <a:t>Projeniz tarafından sunulan ürünün/hizmetin ne olduğunun, görsellerinin, nasıl çalıştığının ve hangi özelliklere sahip olduğunun anlatıldığı sayfadır.</a:t>
            </a: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r>
              <a:rPr lang="tr-TR" sz="800" b="0" i="0" u="none" strike="noStrike" dirty="0">
                <a:solidFill>
                  <a:srgbClr val="000000"/>
                </a:solidFill>
                <a:effectLst/>
                <a:latin typeface="Times New Roman" panose="02020603050405020304" pitchFamily="18" charset="0"/>
              </a:rPr>
              <a:t>Not: Girişim sunumu için örnek şablondur, direkt kullanmayınız. </a:t>
            </a:r>
            <a:endParaRPr lang="tr-TR" sz="800" dirty="0"/>
          </a:p>
          <a:p>
            <a:pPr marL="0" indent="0">
              <a:buNone/>
            </a:pPr>
            <a:r>
              <a:rPr lang="tr-TR" sz="1100" b="0" i="0" u="none" strike="noStrike" dirty="0">
                <a:solidFill>
                  <a:srgbClr val="000000"/>
                </a:solidFill>
                <a:effectLst/>
                <a:latin typeface="Times New Roman" panose="02020603050405020304" pitchFamily="18" charset="0"/>
              </a:rPr>
              <a:t> </a:t>
            </a:r>
            <a:endParaRPr lang="tr-TR" sz="1100" dirty="0"/>
          </a:p>
        </p:txBody>
      </p:sp>
    </p:spTree>
    <p:extLst>
      <p:ext uri="{BB962C8B-B14F-4D97-AF65-F5344CB8AC3E}">
        <p14:creationId xmlns:p14="http://schemas.microsoft.com/office/powerpoint/2010/main" val="1470634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idx="4294967295"/>
          </p:nvPr>
        </p:nvSpPr>
        <p:spPr>
          <a:xfrm>
            <a:off x="323527" y="339502"/>
            <a:ext cx="8064897" cy="5579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TR" sz="2000" b="1" dirty="0">
                <a:solidFill>
                  <a:srgbClr val="FF0000"/>
                </a:solidFill>
                <a:latin typeface="Trebuchet MS" panose="020B0603020202020204" pitchFamily="34" charset="0"/>
              </a:rPr>
              <a:t>PAZAR</a:t>
            </a:r>
          </a:p>
        </p:txBody>
      </p:sp>
      <p:sp>
        <p:nvSpPr>
          <p:cNvPr id="15" name="Google Shape;83;p16">
            <a:extLst>
              <a:ext uri="{FF2B5EF4-FFF2-40B4-BE49-F238E27FC236}">
                <a16:creationId xmlns:a16="http://schemas.microsoft.com/office/drawing/2014/main" id="{2463474A-1FAC-6594-1162-ED39CA6C778C}"/>
              </a:ext>
            </a:extLst>
          </p:cNvPr>
          <p:cNvSpPr txBox="1">
            <a:spLocks/>
          </p:cNvSpPr>
          <p:nvPr/>
        </p:nvSpPr>
        <p:spPr>
          <a:xfrm>
            <a:off x="347046" y="906500"/>
            <a:ext cx="8568952" cy="404151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100" b="0" i="0" u="none" strike="noStrike" dirty="0">
                <a:solidFill>
                  <a:srgbClr val="000000"/>
                </a:solidFill>
                <a:effectLst/>
                <a:latin typeface="Times New Roman" panose="02020603050405020304" pitchFamily="18" charset="0"/>
              </a:rPr>
              <a:t>Ürünün/hizmetin için mevcut veya potansiyel müşterilerin pazar büyüklüğünün ifade edilmesi gerekir. Bu sayfada toplam pazar büyüklüğü (tam), ulaşılabilir pazar büyüklüğü (sam) ve elde edilebilir pazar (som) olmak üzere üç başlıkta pazar analizinin açıklaması beklenir.</a:t>
            </a: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r>
              <a:rPr lang="tr-TR" sz="800" b="0" i="0" u="none" strike="noStrike" dirty="0">
                <a:solidFill>
                  <a:srgbClr val="000000"/>
                </a:solidFill>
                <a:effectLst/>
                <a:latin typeface="Times New Roman" panose="02020603050405020304" pitchFamily="18" charset="0"/>
              </a:rPr>
              <a:t>Not: Girişim sunumu için örnek şablondur, direkt kullanmayınız. </a:t>
            </a:r>
            <a:endParaRPr lang="tr-TR" sz="800" dirty="0"/>
          </a:p>
          <a:p>
            <a:pPr marL="0" indent="0">
              <a:buNone/>
            </a:pPr>
            <a:endParaRPr lang="tr-TR" sz="1100" dirty="0"/>
          </a:p>
        </p:txBody>
      </p:sp>
    </p:spTree>
    <p:extLst>
      <p:ext uri="{BB962C8B-B14F-4D97-AF65-F5344CB8AC3E}">
        <p14:creationId xmlns:p14="http://schemas.microsoft.com/office/powerpoint/2010/main" val="4568170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idx="4294967295"/>
          </p:nvPr>
        </p:nvSpPr>
        <p:spPr>
          <a:xfrm>
            <a:off x="323527" y="339502"/>
            <a:ext cx="8064897" cy="5579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TR" sz="2000" b="1" dirty="0">
                <a:solidFill>
                  <a:srgbClr val="FF0000"/>
                </a:solidFill>
                <a:latin typeface="Trebuchet MS" panose="020B0603020202020204" pitchFamily="34" charset="0"/>
              </a:rPr>
              <a:t>RAKİP ANALİZİ</a:t>
            </a:r>
          </a:p>
        </p:txBody>
      </p:sp>
      <p:sp>
        <p:nvSpPr>
          <p:cNvPr id="15" name="Google Shape;83;p16">
            <a:extLst>
              <a:ext uri="{FF2B5EF4-FFF2-40B4-BE49-F238E27FC236}">
                <a16:creationId xmlns:a16="http://schemas.microsoft.com/office/drawing/2014/main" id="{2463474A-1FAC-6594-1162-ED39CA6C778C}"/>
              </a:ext>
            </a:extLst>
          </p:cNvPr>
          <p:cNvSpPr txBox="1">
            <a:spLocks/>
          </p:cNvSpPr>
          <p:nvPr/>
        </p:nvSpPr>
        <p:spPr>
          <a:xfrm>
            <a:off x="347046" y="906500"/>
            <a:ext cx="8568952" cy="404151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100" b="0" i="0" u="none" strike="noStrike" dirty="0">
                <a:solidFill>
                  <a:srgbClr val="000000"/>
                </a:solidFill>
                <a:effectLst/>
                <a:latin typeface="Times New Roman" panose="02020603050405020304" pitchFamily="18" charset="0"/>
              </a:rPr>
              <a:t>Pazardaki birincil ve/veya ikincil rakiplerin, takımın ürünü/hizmeti ile karşılaştırıldığı sayfadır. Bir tablo ile görselleştirilmesi gerekmektedir.</a:t>
            </a: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r>
              <a:rPr lang="tr-TR" sz="800" b="0" i="0" u="none" strike="noStrike" dirty="0">
                <a:solidFill>
                  <a:srgbClr val="000000"/>
                </a:solidFill>
                <a:effectLst/>
                <a:latin typeface="Times New Roman" panose="02020603050405020304" pitchFamily="18" charset="0"/>
              </a:rPr>
              <a:t>Not: Girişim sunumu için örnek şablondur, direkt kullanmayınız. </a:t>
            </a:r>
            <a:endParaRPr lang="tr-TR" sz="800" dirty="0"/>
          </a:p>
          <a:p>
            <a:pPr marL="0" indent="0">
              <a:buNone/>
            </a:pPr>
            <a:endParaRPr lang="tr-TR" sz="1100" dirty="0"/>
          </a:p>
        </p:txBody>
      </p:sp>
    </p:spTree>
    <p:extLst>
      <p:ext uri="{BB962C8B-B14F-4D97-AF65-F5344CB8AC3E}">
        <p14:creationId xmlns:p14="http://schemas.microsoft.com/office/powerpoint/2010/main" val="3575410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idx="4294967295"/>
          </p:nvPr>
        </p:nvSpPr>
        <p:spPr>
          <a:xfrm>
            <a:off x="323527" y="339502"/>
            <a:ext cx="8064897" cy="5579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TR" sz="2000" b="1" dirty="0">
                <a:solidFill>
                  <a:srgbClr val="FF0000"/>
                </a:solidFill>
                <a:latin typeface="Trebuchet MS" panose="020B0603020202020204" pitchFamily="34" charset="0"/>
              </a:rPr>
              <a:t>İŞ MODELİ</a:t>
            </a:r>
          </a:p>
        </p:txBody>
      </p:sp>
      <p:sp>
        <p:nvSpPr>
          <p:cNvPr id="15" name="Google Shape;83;p16">
            <a:extLst>
              <a:ext uri="{FF2B5EF4-FFF2-40B4-BE49-F238E27FC236}">
                <a16:creationId xmlns:a16="http://schemas.microsoft.com/office/drawing/2014/main" id="{2463474A-1FAC-6594-1162-ED39CA6C778C}"/>
              </a:ext>
            </a:extLst>
          </p:cNvPr>
          <p:cNvSpPr txBox="1">
            <a:spLocks/>
          </p:cNvSpPr>
          <p:nvPr/>
        </p:nvSpPr>
        <p:spPr>
          <a:xfrm>
            <a:off x="347046" y="906500"/>
            <a:ext cx="8568952" cy="404151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100" b="0" i="0" u="none" strike="noStrike" dirty="0">
                <a:solidFill>
                  <a:srgbClr val="000000"/>
                </a:solidFill>
                <a:effectLst/>
                <a:latin typeface="Times New Roman" panose="02020603050405020304" pitchFamily="18" charset="0"/>
              </a:rPr>
              <a:t>Müşteriye nasıl ulaşılacağının ve nasıl gelir elde edileceğinin açıklandığı sayfadır.</a:t>
            </a: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r>
              <a:rPr lang="tr-TR" sz="800" b="0" i="0" u="none" strike="noStrike" dirty="0">
                <a:solidFill>
                  <a:srgbClr val="000000"/>
                </a:solidFill>
                <a:effectLst/>
                <a:latin typeface="Times New Roman" panose="02020603050405020304" pitchFamily="18" charset="0"/>
              </a:rPr>
              <a:t>Not: Girişim sunumu için örnek şablondur, direkt kullanmayınız. </a:t>
            </a:r>
            <a:endParaRPr lang="tr-TR" sz="800" dirty="0"/>
          </a:p>
          <a:p>
            <a:pPr marL="0" indent="0">
              <a:buNone/>
            </a:pPr>
            <a:endParaRPr lang="tr-TR" sz="1100" b="0" i="0" u="none" strike="noStrike" dirty="0">
              <a:solidFill>
                <a:srgbClr val="000000"/>
              </a:solidFill>
              <a:effectLst/>
              <a:latin typeface="Times New Roman" panose="02020603050405020304" pitchFamily="18" charset="0"/>
            </a:endParaRPr>
          </a:p>
        </p:txBody>
      </p:sp>
    </p:spTree>
    <p:extLst>
      <p:ext uri="{BB962C8B-B14F-4D97-AF65-F5344CB8AC3E}">
        <p14:creationId xmlns:p14="http://schemas.microsoft.com/office/powerpoint/2010/main" val="6415001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idx="4294967295"/>
          </p:nvPr>
        </p:nvSpPr>
        <p:spPr>
          <a:xfrm>
            <a:off x="323527" y="339502"/>
            <a:ext cx="8064897" cy="557932"/>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TR" sz="2000" b="1" dirty="0">
                <a:solidFill>
                  <a:srgbClr val="FF0000"/>
                </a:solidFill>
                <a:latin typeface="Trebuchet MS" panose="020B0603020202020204" pitchFamily="34" charset="0"/>
              </a:rPr>
              <a:t>PAZARA GİRİŞ STRATEJİSİ</a:t>
            </a:r>
          </a:p>
        </p:txBody>
      </p:sp>
      <p:sp>
        <p:nvSpPr>
          <p:cNvPr id="15" name="Google Shape;83;p16">
            <a:extLst>
              <a:ext uri="{FF2B5EF4-FFF2-40B4-BE49-F238E27FC236}">
                <a16:creationId xmlns:a16="http://schemas.microsoft.com/office/drawing/2014/main" id="{2463474A-1FAC-6594-1162-ED39CA6C778C}"/>
              </a:ext>
            </a:extLst>
          </p:cNvPr>
          <p:cNvSpPr txBox="1">
            <a:spLocks/>
          </p:cNvSpPr>
          <p:nvPr/>
        </p:nvSpPr>
        <p:spPr>
          <a:xfrm>
            <a:off x="347046" y="906500"/>
            <a:ext cx="8568952" cy="4041514"/>
          </a:xfrm>
          <a:prstGeom prst="rect">
            <a:avLst/>
          </a:prstGeom>
        </p:spPr>
        <p:txBody>
          <a:bodyPr spcFirstLastPara="1" wrap="square" lIns="91425" tIns="91425" rIns="91425" bIns="91425"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tr-TR" sz="1100" b="0" i="0" u="none" strike="noStrike" dirty="0">
                <a:solidFill>
                  <a:srgbClr val="000000"/>
                </a:solidFill>
                <a:effectLst/>
                <a:latin typeface="Times New Roman" panose="02020603050405020304" pitchFamily="18" charset="0"/>
              </a:rPr>
              <a:t>Ürünün/hizmetin hedeflenen pazarda nasıl tanıtılacağının, hedef müşterilerin kim olduğunun ve satışların nasıl gerçekleştirileceğinin açıklandığı sayfadır.</a:t>
            </a: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dirty="0">
              <a:solidFill>
                <a:srgbClr val="000000"/>
              </a:solidFill>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endParaRPr lang="tr-TR" sz="800" b="0" i="0" u="none" strike="noStrike" dirty="0">
              <a:solidFill>
                <a:srgbClr val="000000"/>
              </a:solidFill>
              <a:effectLst/>
              <a:latin typeface="Times New Roman" panose="02020603050405020304" pitchFamily="18" charset="0"/>
            </a:endParaRPr>
          </a:p>
          <a:p>
            <a:pPr marL="0" indent="0">
              <a:buNone/>
            </a:pPr>
            <a:r>
              <a:rPr lang="tr-TR" sz="800" b="0" i="0" u="none" strike="noStrike" dirty="0">
                <a:solidFill>
                  <a:srgbClr val="000000"/>
                </a:solidFill>
                <a:effectLst/>
                <a:latin typeface="Times New Roman" panose="02020603050405020304" pitchFamily="18" charset="0"/>
              </a:rPr>
              <a:t>Not: Girişim sunumu için örnek şablondur, direkt kullanmayınız. </a:t>
            </a:r>
            <a:endParaRPr lang="tr-TR" sz="800" dirty="0"/>
          </a:p>
          <a:p>
            <a:pPr marL="0" indent="0">
              <a:buNone/>
            </a:pPr>
            <a:endParaRPr lang="tr-TR" sz="1100" dirty="0"/>
          </a:p>
        </p:txBody>
      </p:sp>
    </p:spTree>
    <p:extLst>
      <p:ext uri="{BB962C8B-B14F-4D97-AF65-F5344CB8AC3E}">
        <p14:creationId xmlns:p14="http://schemas.microsoft.com/office/powerpoint/2010/main" val="2340059441"/>
      </p:ext>
    </p:extLst>
  </p:cSld>
  <p:clrMapOvr>
    <a:masterClrMapping/>
  </p:clrMapOvr>
</p:sld>
</file>

<file path=ppt/theme/theme1.xml><?xml version="1.0" encoding="utf-8"?>
<a:theme xmlns:a="http://schemas.openxmlformats.org/drawingml/2006/main" name="Ofis Teması">
  <a:themeElements>
    <a:clrScheme name="Ofi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s">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1897</TotalTime>
  <Words>350</Words>
  <Application>Microsoft Macintosh PowerPoint</Application>
  <PresentationFormat>Ekran Gösterisi (16:9)</PresentationFormat>
  <Paragraphs>242</Paragraphs>
  <Slides>12</Slides>
  <Notes>10</Notes>
  <HiddenSlides>0</HiddenSlides>
  <MMClips>0</MMClips>
  <ScaleCrop>false</ScaleCrop>
  <HeadingPairs>
    <vt:vector size="6" baseType="variant">
      <vt:variant>
        <vt:lpstr>Kullanılan Yazı Tipleri</vt:lpstr>
      </vt:variant>
      <vt:variant>
        <vt:i4>4</vt:i4>
      </vt:variant>
      <vt:variant>
        <vt:lpstr>Tema</vt:lpstr>
      </vt:variant>
      <vt:variant>
        <vt:i4>1</vt:i4>
      </vt:variant>
      <vt:variant>
        <vt:lpstr>Slayt Başlıkları</vt:lpstr>
      </vt:variant>
      <vt:variant>
        <vt:i4>12</vt:i4>
      </vt:variant>
    </vt:vector>
  </HeadingPairs>
  <TitlesOfParts>
    <vt:vector size="17" baseType="lpstr">
      <vt:lpstr>Arial</vt:lpstr>
      <vt:lpstr>Calibri</vt:lpstr>
      <vt:lpstr>Times New Roman</vt:lpstr>
      <vt:lpstr>Trebuchet MS</vt:lpstr>
      <vt:lpstr>Ofis Teması</vt:lpstr>
      <vt:lpstr>PowerPoint Sunusu</vt:lpstr>
      <vt:lpstr>KAPAK SAYFASI</vt:lpstr>
      <vt:lpstr>PROBLEM</vt:lpstr>
      <vt:lpstr>ÇÖZÜM</vt:lpstr>
      <vt:lpstr>ÜRÜN</vt:lpstr>
      <vt:lpstr>PAZAR</vt:lpstr>
      <vt:lpstr>RAKİP ANALİZİ</vt:lpstr>
      <vt:lpstr>İŞ MODELİ</vt:lpstr>
      <vt:lpstr>PAZARA GİRİŞ STRATEJİSİ</vt:lpstr>
      <vt:lpstr>TAKIM</vt:lpstr>
      <vt:lpstr>KAPANIŞ</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Slayt 1</dc:title>
  <dc:creator>Mustafa YILDIRIM</dc:creator>
  <cp:keywords>Milli Teknoloji Hamlesi;TEKNOFEST</cp:keywords>
  <cp:lastModifiedBy>Nazlı Özbayoğlu</cp:lastModifiedBy>
  <cp:revision>59</cp:revision>
  <dcterms:created xsi:type="dcterms:W3CDTF">2021-04-08T13:16:06Z</dcterms:created>
  <dcterms:modified xsi:type="dcterms:W3CDTF">2023-06-17T21:01:50Z</dcterms:modified>
</cp:coreProperties>
</file>